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0" r:id="rId2"/>
    <p:sldId id="263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9E4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4660"/>
  </p:normalViewPr>
  <p:slideViewPr>
    <p:cSldViewPr snapToGrid="0" showGuides="1">
      <p:cViewPr varScale="1">
        <p:scale>
          <a:sx n="51" d="100"/>
          <a:sy n="51" d="100"/>
        </p:scale>
        <p:origin x="1330" y="43"/>
      </p:cViewPr>
      <p:guideLst>
        <p:guide orient="horz" pos="218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037581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636676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42275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66946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98933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31868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78841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750639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832897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837207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657098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t="-3000" r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F68D3A-C1E0-485A-B430-1CA2BE69C9B6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73BA3-2103-470B-850D-8B97079AE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898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3041460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F1F22032-20E9-40C6-933A-A576357DE8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45612" b="47481"/>
          <a:stretch/>
        </p:blipFill>
        <p:spPr>
          <a:xfrm>
            <a:off x="719096" y="444192"/>
            <a:ext cx="7545292" cy="755248"/>
          </a:xfrm>
          <a:prstGeom prst="rect">
            <a:avLst/>
          </a:prstGeom>
        </p:spPr>
      </p:pic>
      <p:grpSp>
        <p:nvGrpSpPr>
          <p:cNvPr id="9" name="กลุ่ม 8">
            <a:extLst>
              <a:ext uri="{FF2B5EF4-FFF2-40B4-BE49-F238E27FC236}">
                <a16:creationId xmlns:a16="http://schemas.microsoft.com/office/drawing/2014/main" id="{F19A319E-D20F-40C7-B816-6FFDC6BCD62A}"/>
              </a:ext>
            </a:extLst>
          </p:cNvPr>
          <p:cNvGrpSpPr/>
          <p:nvPr/>
        </p:nvGrpSpPr>
        <p:grpSpPr>
          <a:xfrm>
            <a:off x="997529" y="1207753"/>
            <a:ext cx="7182196" cy="1419069"/>
            <a:chOff x="964277" y="1199440"/>
            <a:chExt cx="7182196" cy="1419069"/>
          </a:xfrm>
        </p:grpSpPr>
        <p:sp>
          <p:nvSpPr>
            <p:cNvPr id="7" name="สี่เหลี่ยมผืนผ้า: มุมมน 6">
              <a:extLst>
                <a:ext uri="{FF2B5EF4-FFF2-40B4-BE49-F238E27FC236}">
                  <a16:creationId xmlns:a16="http://schemas.microsoft.com/office/drawing/2014/main" id="{61A95655-8BAB-4C8B-8A89-37703DCA5C1F}"/>
                </a:ext>
              </a:extLst>
            </p:cNvPr>
            <p:cNvSpPr/>
            <p:nvPr/>
          </p:nvSpPr>
          <p:spPr>
            <a:xfrm>
              <a:off x="964277" y="1199440"/>
              <a:ext cx="7182196" cy="1419069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สี่เหลี่ยมผืนผ้า: มุมมน 7">
              <a:extLst>
                <a:ext uri="{FF2B5EF4-FFF2-40B4-BE49-F238E27FC236}">
                  <a16:creationId xmlns:a16="http://schemas.microsoft.com/office/drawing/2014/main" id="{8A132FA5-B7C9-438A-95C8-A9B85D8BC5D1}"/>
                </a:ext>
              </a:extLst>
            </p:cNvPr>
            <p:cNvSpPr/>
            <p:nvPr/>
          </p:nvSpPr>
          <p:spPr>
            <a:xfrm>
              <a:off x="1107709" y="1288750"/>
              <a:ext cx="6860543" cy="121932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F0EB82E9-70FE-46ED-BEF8-B0A346A3C424}"/>
                </a:ext>
              </a:extLst>
            </p:cNvPr>
            <p:cNvSpPr txBox="1"/>
            <p:nvPr/>
          </p:nvSpPr>
          <p:spPr>
            <a:xfrm>
              <a:off x="1175748" y="1316058"/>
              <a:ext cx="6792504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     </a:t>
              </a:r>
              <a:r>
                <a:rPr lang="th-TH" sz="24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5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สร้างอาเรย์ชื่อ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scores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เพื่อเก็บจำนวนเต็ม 5 จำนวนโดยมีค่าเริ่มต้นเท่ากับ 20, 40, 30,45 และ 55 ตามลำดับ และให้แสดงผลออกมาทางหน้าจอภาพ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78CE7DED-4272-4AE5-BA11-F7FB9EFE0A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995"/>
          <a:stretch/>
        </p:blipFill>
        <p:spPr>
          <a:xfrm>
            <a:off x="1390553" y="2757697"/>
            <a:ext cx="6467960" cy="365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1329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CB66ED78-6DB4-40F6-B2E7-5F5829C670DC}"/>
              </a:ext>
            </a:extLst>
          </p:cNvPr>
          <p:cNvGrpSpPr/>
          <p:nvPr/>
        </p:nvGrpSpPr>
        <p:grpSpPr>
          <a:xfrm>
            <a:off x="293078" y="3652299"/>
            <a:ext cx="8557842" cy="2958619"/>
            <a:chOff x="293078" y="3652299"/>
            <a:chExt cx="8557842" cy="2958619"/>
          </a:xfrm>
        </p:grpSpPr>
        <p:pic>
          <p:nvPicPr>
            <p:cNvPr id="16" name="รูปภาพ 15">
              <a:extLst>
                <a:ext uri="{FF2B5EF4-FFF2-40B4-BE49-F238E27FC236}">
                  <a16:creationId xmlns:a16="http://schemas.microsoft.com/office/drawing/2014/main" id="{A0B28E15-FFA8-4141-AA8B-63D4E9112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3968854"/>
              <a:ext cx="4278920" cy="2642064"/>
            </a:xfrm>
            <a:prstGeom prst="rect">
              <a:avLst/>
            </a:prstGeom>
          </p:spPr>
        </p:pic>
        <p:pic>
          <p:nvPicPr>
            <p:cNvPr id="17" name="รูปภาพ 16">
              <a:extLst>
                <a:ext uri="{FF2B5EF4-FFF2-40B4-BE49-F238E27FC236}">
                  <a16:creationId xmlns:a16="http://schemas.microsoft.com/office/drawing/2014/main" id="{5A919F42-4C40-4133-AE53-ED0BAF93A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93078" y="3652299"/>
              <a:ext cx="4661306" cy="2958617"/>
            </a:xfrm>
            <a:prstGeom prst="rect">
              <a:avLst/>
            </a:prstGeom>
          </p:spPr>
        </p:pic>
      </p:grp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18" name="กลุ่ม 17">
            <a:extLst>
              <a:ext uri="{FF2B5EF4-FFF2-40B4-BE49-F238E27FC236}">
                <a16:creationId xmlns:a16="http://schemas.microsoft.com/office/drawing/2014/main" id="{EA0375AF-E0FB-4B0D-9C95-4D7742283670}"/>
              </a:ext>
            </a:extLst>
          </p:cNvPr>
          <p:cNvGrpSpPr/>
          <p:nvPr/>
        </p:nvGrpSpPr>
        <p:grpSpPr>
          <a:xfrm>
            <a:off x="1076765" y="663817"/>
            <a:ext cx="7007095" cy="5225129"/>
            <a:chOff x="1076765" y="663817"/>
            <a:chExt cx="7007095" cy="5225129"/>
          </a:xfrm>
        </p:grpSpPr>
        <p:pic>
          <p:nvPicPr>
            <p:cNvPr id="2" name="รูปภาพ 1">
              <a:extLst>
                <a:ext uri="{FF2B5EF4-FFF2-40B4-BE49-F238E27FC236}">
                  <a16:creationId xmlns:a16="http://schemas.microsoft.com/office/drawing/2014/main" id="{278FCBDF-439E-4C7B-9C95-CA84ADD318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588" b="72931"/>
            <a:stretch/>
          </p:blipFill>
          <p:spPr>
            <a:xfrm>
              <a:off x="1076765" y="663817"/>
              <a:ext cx="7007095" cy="2039331"/>
            </a:xfrm>
            <a:prstGeom prst="rect">
              <a:avLst/>
            </a:prstGeom>
          </p:spPr>
        </p:pic>
        <p:grpSp>
          <p:nvGrpSpPr>
            <p:cNvPr id="12" name="กลุ่ม 11">
              <a:extLst>
                <a:ext uri="{FF2B5EF4-FFF2-40B4-BE49-F238E27FC236}">
                  <a16:creationId xmlns:a16="http://schemas.microsoft.com/office/drawing/2014/main" id="{CCEAAC33-0A79-40AC-B2B3-6C02E449A537}"/>
                </a:ext>
              </a:extLst>
            </p:cNvPr>
            <p:cNvGrpSpPr/>
            <p:nvPr/>
          </p:nvGrpSpPr>
          <p:grpSpPr>
            <a:xfrm>
              <a:off x="2427316" y="2788301"/>
              <a:ext cx="4239490" cy="3100645"/>
              <a:chOff x="2427316" y="2663614"/>
              <a:chExt cx="4239490" cy="3100645"/>
            </a:xfrm>
          </p:grpSpPr>
          <p:sp>
            <p:nvSpPr>
              <p:cNvPr id="11" name="เมฆ 10">
                <a:extLst>
                  <a:ext uri="{FF2B5EF4-FFF2-40B4-BE49-F238E27FC236}">
                    <a16:creationId xmlns:a16="http://schemas.microsoft.com/office/drawing/2014/main" id="{AAD76D82-6B57-482A-918D-CF06FEE7DDC0}"/>
                  </a:ext>
                </a:extLst>
              </p:cNvPr>
              <p:cNvSpPr/>
              <p:nvPr/>
            </p:nvSpPr>
            <p:spPr>
              <a:xfrm>
                <a:off x="2427316" y="2663614"/>
                <a:ext cx="4239490" cy="3100645"/>
              </a:xfrm>
              <a:prstGeom prst="cloud">
                <a:avLst/>
              </a:prstGeom>
              <a:solidFill>
                <a:schemeClr val="bg1"/>
              </a:solidFill>
              <a:ln w="28575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กล่องข้อความ 4">
                <a:extLst>
                  <a:ext uri="{FF2B5EF4-FFF2-40B4-BE49-F238E27FC236}">
                    <a16:creationId xmlns:a16="http://schemas.microsoft.com/office/drawing/2014/main" id="{855B4B20-4CD7-47D8-947B-9B5501E59A97}"/>
                  </a:ext>
                </a:extLst>
              </p:cNvPr>
              <p:cNvSpPr txBox="1"/>
              <p:nvPr/>
            </p:nvSpPr>
            <p:spPr>
              <a:xfrm>
                <a:off x="3554272" y="3068088"/>
                <a:ext cx="2705212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1" dirty="0">
                    <a:solidFill>
                      <a:srgbClr val="0070C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ผลลัพธ์โปรแกรม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1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20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2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40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3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: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30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45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5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55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4225269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8" name="กลุ่ม 7">
            <a:extLst>
              <a:ext uri="{FF2B5EF4-FFF2-40B4-BE49-F238E27FC236}">
                <a16:creationId xmlns:a16="http://schemas.microsoft.com/office/drawing/2014/main" id="{C9636DD7-7D89-45F1-A3BB-2A59C5E62374}"/>
              </a:ext>
            </a:extLst>
          </p:cNvPr>
          <p:cNvGrpSpPr/>
          <p:nvPr/>
        </p:nvGrpSpPr>
        <p:grpSpPr>
          <a:xfrm>
            <a:off x="813111" y="573580"/>
            <a:ext cx="7575969" cy="1487978"/>
            <a:chOff x="821424" y="515389"/>
            <a:chExt cx="7575969" cy="1487978"/>
          </a:xfrm>
        </p:grpSpPr>
        <p:sp>
          <p:nvSpPr>
            <p:cNvPr id="6" name="สี่เหลี่ยมผืนผ้า: มุมมน 5">
              <a:extLst>
                <a:ext uri="{FF2B5EF4-FFF2-40B4-BE49-F238E27FC236}">
                  <a16:creationId xmlns:a16="http://schemas.microsoft.com/office/drawing/2014/main" id="{1D445B8F-F4BA-484B-AE7C-45FB0104258D}"/>
                </a:ext>
              </a:extLst>
            </p:cNvPr>
            <p:cNvSpPr/>
            <p:nvPr/>
          </p:nvSpPr>
          <p:spPr>
            <a:xfrm>
              <a:off x="821424" y="515389"/>
              <a:ext cx="7532868" cy="1487978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สี่เหลี่ยมผืนผ้า: มุมมน 6">
              <a:extLst>
                <a:ext uri="{FF2B5EF4-FFF2-40B4-BE49-F238E27FC236}">
                  <a16:creationId xmlns:a16="http://schemas.microsoft.com/office/drawing/2014/main" id="{512E8F4A-72E6-4BF5-845C-1E629E113C84}"/>
                </a:ext>
              </a:extLst>
            </p:cNvPr>
            <p:cNvSpPr/>
            <p:nvPr/>
          </p:nvSpPr>
          <p:spPr>
            <a:xfrm>
              <a:off x="980900" y="650900"/>
              <a:ext cx="7197285" cy="120032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0297889D-C4FA-421B-B1DE-FC675C8EA130}"/>
                </a:ext>
              </a:extLst>
            </p:cNvPr>
            <p:cNvSpPr txBox="1"/>
            <p:nvPr/>
          </p:nvSpPr>
          <p:spPr>
            <a:xfrm>
              <a:off x="974127" y="684152"/>
              <a:ext cx="7423266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  </a:t>
              </a:r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6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สร้างอาเรย์ชื่อ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scores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เพื่อเก็บจำนวนเต็ม 5 จำนวนโดยมีค่าเริ่มต้นเท่ากับ 20, 40, 30,45 และ 55 ตามลำดับ และหาผลบวกของเลขจำนวนเต็ม 5 จำนวน โดยเก็บผลบวกไว้ในตัวแปร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sum</a:t>
              </a:r>
            </a:p>
          </p:txBody>
        </p:sp>
      </p:grp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CFECB629-C901-4832-A625-CF945BAFBA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445"/>
          <a:stretch/>
        </p:blipFill>
        <p:spPr>
          <a:xfrm>
            <a:off x="1236189" y="2230319"/>
            <a:ext cx="6703338" cy="405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26565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D2F764E3-5A17-46CD-81D9-DB200E94C895}"/>
              </a:ext>
            </a:extLst>
          </p:cNvPr>
          <p:cNvGrpSpPr/>
          <p:nvPr/>
        </p:nvGrpSpPr>
        <p:grpSpPr>
          <a:xfrm>
            <a:off x="1341431" y="435943"/>
            <a:ext cx="6188021" cy="6072921"/>
            <a:chOff x="1341431" y="435943"/>
            <a:chExt cx="6188021" cy="6072921"/>
          </a:xfrm>
        </p:grpSpPr>
        <p:pic>
          <p:nvPicPr>
            <p:cNvPr id="2" name="รูปภาพ 1">
              <a:extLst>
                <a:ext uri="{FF2B5EF4-FFF2-40B4-BE49-F238E27FC236}">
                  <a16:creationId xmlns:a16="http://schemas.microsoft.com/office/drawing/2014/main" id="{DE0F2090-FF06-4524-805A-E9261942E5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921" b="60139"/>
            <a:stretch/>
          </p:blipFill>
          <p:spPr>
            <a:xfrm>
              <a:off x="1341431" y="435943"/>
              <a:ext cx="6188021" cy="2894568"/>
            </a:xfrm>
            <a:prstGeom prst="rect">
              <a:avLst/>
            </a:prstGeom>
          </p:spPr>
        </p:pic>
        <p:grpSp>
          <p:nvGrpSpPr>
            <p:cNvPr id="13" name="กลุ่ม 12">
              <a:extLst>
                <a:ext uri="{FF2B5EF4-FFF2-40B4-BE49-F238E27FC236}">
                  <a16:creationId xmlns:a16="http://schemas.microsoft.com/office/drawing/2014/main" id="{906A8737-4374-49D9-933A-4864A045FB38}"/>
                </a:ext>
              </a:extLst>
            </p:cNvPr>
            <p:cNvGrpSpPr/>
            <p:nvPr/>
          </p:nvGrpSpPr>
          <p:grpSpPr>
            <a:xfrm>
              <a:off x="2394064" y="3387436"/>
              <a:ext cx="4191846" cy="3121428"/>
              <a:chOff x="2394064" y="3429001"/>
              <a:chExt cx="4191846" cy="3121428"/>
            </a:xfrm>
          </p:grpSpPr>
          <p:sp>
            <p:nvSpPr>
              <p:cNvPr id="12" name="เมฆ 11">
                <a:extLst>
                  <a:ext uri="{FF2B5EF4-FFF2-40B4-BE49-F238E27FC236}">
                    <a16:creationId xmlns:a16="http://schemas.microsoft.com/office/drawing/2014/main" id="{7F86AE97-1184-4D31-B1C3-7B39927058FF}"/>
                  </a:ext>
                </a:extLst>
              </p:cNvPr>
              <p:cNvSpPr/>
              <p:nvPr/>
            </p:nvSpPr>
            <p:spPr>
              <a:xfrm>
                <a:off x="2394064" y="3429001"/>
                <a:ext cx="4191846" cy="3121428"/>
              </a:xfrm>
              <a:prstGeom prst="cloud">
                <a:avLst/>
              </a:prstGeom>
              <a:solidFill>
                <a:schemeClr val="bg1"/>
              </a:solidFill>
              <a:ln w="381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กล่องข้อความ 4">
                <a:extLst>
                  <a:ext uri="{FF2B5EF4-FFF2-40B4-BE49-F238E27FC236}">
                    <a16:creationId xmlns:a16="http://schemas.microsoft.com/office/drawing/2014/main" id="{158653BE-EEB4-495D-825E-2AF7E790C564}"/>
                  </a:ext>
                </a:extLst>
              </p:cNvPr>
              <p:cNvSpPr txBox="1"/>
              <p:nvPr/>
            </p:nvSpPr>
            <p:spPr>
              <a:xfrm>
                <a:off x="3628507" y="3686211"/>
                <a:ext cx="2369127" cy="2677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ผลลัพธ์โปรแกรม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1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20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2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40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3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30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45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5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55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sum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190</a:t>
                </a:r>
              </a:p>
            </p:txBody>
          </p:sp>
        </p:grpSp>
      </p:grpSp>
      <p:grpSp>
        <p:nvGrpSpPr>
          <p:cNvPr id="14" name="กลุ่ม 13">
            <a:extLst>
              <a:ext uri="{FF2B5EF4-FFF2-40B4-BE49-F238E27FC236}">
                <a16:creationId xmlns:a16="http://schemas.microsoft.com/office/drawing/2014/main" id="{0C90AC9E-4965-4372-99FE-67965FB99EE7}"/>
              </a:ext>
            </a:extLst>
          </p:cNvPr>
          <p:cNvGrpSpPr/>
          <p:nvPr/>
        </p:nvGrpSpPr>
        <p:grpSpPr>
          <a:xfrm>
            <a:off x="-454056" y="3183775"/>
            <a:ext cx="10542749" cy="4103166"/>
            <a:chOff x="-454056" y="3183775"/>
            <a:chExt cx="10542749" cy="4103166"/>
          </a:xfrm>
        </p:grpSpPr>
        <p:pic>
          <p:nvPicPr>
            <p:cNvPr id="9" name="รูปภาพ 8">
              <a:extLst>
                <a:ext uri="{FF2B5EF4-FFF2-40B4-BE49-F238E27FC236}">
                  <a16:creationId xmlns:a16="http://schemas.microsoft.com/office/drawing/2014/main" id="{962971DB-4776-441F-AA11-286BF6B3E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5513" y="3183775"/>
              <a:ext cx="3013180" cy="4103166"/>
            </a:xfrm>
            <a:prstGeom prst="rect">
              <a:avLst/>
            </a:prstGeom>
          </p:spPr>
        </p:pic>
        <p:pic>
          <p:nvPicPr>
            <p:cNvPr id="11" name="รูปภาพ 10">
              <a:extLst>
                <a:ext uri="{FF2B5EF4-FFF2-40B4-BE49-F238E27FC236}">
                  <a16:creationId xmlns:a16="http://schemas.microsoft.com/office/drawing/2014/main" id="{8275AE1C-4409-4C8A-B227-779096F49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-454056" y="3591889"/>
              <a:ext cx="2781617" cy="3174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508172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8" name="กลุ่ม 7">
            <a:extLst>
              <a:ext uri="{FF2B5EF4-FFF2-40B4-BE49-F238E27FC236}">
                <a16:creationId xmlns:a16="http://schemas.microsoft.com/office/drawing/2014/main" id="{A766D96A-307C-4246-B69F-7852EDC576CE}"/>
              </a:ext>
            </a:extLst>
          </p:cNvPr>
          <p:cNvGrpSpPr/>
          <p:nvPr/>
        </p:nvGrpSpPr>
        <p:grpSpPr>
          <a:xfrm>
            <a:off x="921944" y="962024"/>
            <a:ext cx="7342443" cy="1190625"/>
            <a:chOff x="921944" y="962024"/>
            <a:chExt cx="7342443" cy="1190625"/>
          </a:xfrm>
        </p:grpSpPr>
        <p:sp>
          <p:nvSpPr>
            <p:cNvPr id="6" name="สี่เหลี่ยมผืนผ้า: มุมมน 5">
              <a:extLst>
                <a:ext uri="{FF2B5EF4-FFF2-40B4-BE49-F238E27FC236}">
                  <a16:creationId xmlns:a16="http://schemas.microsoft.com/office/drawing/2014/main" id="{4E7AC7A8-F6BE-4D13-AB5B-6D3D16FFB8B0}"/>
                </a:ext>
              </a:extLst>
            </p:cNvPr>
            <p:cNvSpPr/>
            <p:nvPr/>
          </p:nvSpPr>
          <p:spPr>
            <a:xfrm>
              <a:off x="921944" y="962024"/>
              <a:ext cx="7342443" cy="119062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สี่เหลี่ยมผืนผ้า: มุมมน 6">
              <a:extLst>
                <a:ext uri="{FF2B5EF4-FFF2-40B4-BE49-F238E27FC236}">
                  <a16:creationId xmlns:a16="http://schemas.microsoft.com/office/drawing/2014/main" id="{5F66DB1D-E401-490E-99ED-981DF58257AA}"/>
                </a:ext>
              </a:extLst>
            </p:cNvPr>
            <p:cNvSpPr/>
            <p:nvPr/>
          </p:nvSpPr>
          <p:spPr>
            <a:xfrm>
              <a:off x="1135576" y="1107323"/>
              <a:ext cx="6919456" cy="9144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2572A54B-B27A-4672-BB6B-50552DB84378}"/>
                </a:ext>
              </a:extLst>
            </p:cNvPr>
            <p:cNvSpPr txBox="1"/>
            <p:nvPr/>
          </p:nvSpPr>
          <p:spPr>
            <a:xfrm>
              <a:off x="1280582" y="1165651"/>
              <a:ext cx="67361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</a:t>
              </a:r>
              <a:r>
                <a:rPr lang="th-TH" sz="2400" b="1" dirty="0">
                  <a:solidFill>
                    <a:srgbClr val="C0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7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สร้างอาเรย์สำหรับเก็บชื่อนักเรียน 5 คน อ้างอิงผ่านตัวแปรแบบอาเรย์ชื่อ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names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และให้แสดงผลออกมาทางหน้าจอภาพ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AC6A85A4-8723-40D6-BE85-48BECF998E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683"/>
          <a:stretch/>
        </p:blipFill>
        <p:spPr>
          <a:xfrm>
            <a:off x="952781" y="2530186"/>
            <a:ext cx="7238437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7726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22" name="กลุ่ม 21">
            <a:extLst>
              <a:ext uri="{FF2B5EF4-FFF2-40B4-BE49-F238E27FC236}">
                <a16:creationId xmlns:a16="http://schemas.microsoft.com/office/drawing/2014/main" id="{EE730516-BE17-488C-BE77-EFF78D50AF55}"/>
              </a:ext>
            </a:extLst>
          </p:cNvPr>
          <p:cNvGrpSpPr/>
          <p:nvPr/>
        </p:nvGrpSpPr>
        <p:grpSpPr>
          <a:xfrm>
            <a:off x="1482244" y="408305"/>
            <a:ext cx="6227135" cy="5906769"/>
            <a:chOff x="1482244" y="408305"/>
            <a:chExt cx="6227135" cy="5906769"/>
          </a:xfrm>
        </p:grpSpPr>
        <p:pic>
          <p:nvPicPr>
            <p:cNvPr id="2" name="รูปภาพ 1">
              <a:extLst>
                <a:ext uri="{FF2B5EF4-FFF2-40B4-BE49-F238E27FC236}">
                  <a16:creationId xmlns:a16="http://schemas.microsoft.com/office/drawing/2014/main" id="{521FE0F8-01C2-4728-B639-9B311B894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91" b="53830"/>
            <a:stretch/>
          </p:blipFill>
          <p:spPr>
            <a:xfrm>
              <a:off x="1482244" y="408305"/>
              <a:ext cx="6198561" cy="3208170"/>
            </a:xfrm>
            <a:prstGeom prst="rect">
              <a:avLst/>
            </a:prstGeom>
          </p:spPr>
        </p:pic>
        <p:grpSp>
          <p:nvGrpSpPr>
            <p:cNvPr id="19" name="กลุ่ม 18">
              <a:extLst>
                <a:ext uri="{FF2B5EF4-FFF2-40B4-BE49-F238E27FC236}">
                  <a16:creationId xmlns:a16="http://schemas.microsoft.com/office/drawing/2014/main" id="{6F14423A-5993-4032-A18F-C0BF1104511D}"/>
                </a:ext>
              </a:extLst>
            </p:cNvPr>
            <p:cNvGrpSpPr/>
            <p:nvPr/>
          </p:nvGrpSpPr>
          <p:grpSpPr>
            <a:xfrm>
              <a:off x="1510818" y="3800475"/>
              <a:ext cx="6198561" cy="2514599"/>
              <a:chOff x="1510818" y="3800475"/>
              <a:chExt cx="6198561" cy="2514599"/>
            </a:xfrm>
          </p:grpSpPr>
          <p:sp>
            <p:nvSpPr>
              <p:cNvPr id="18" name="สี่เหลี่ยมผืนผ้า: มุมมน 17">
                <a:extLst>
                  <a:ext uri="{FF2B5EF4-FFF2-40B4-BE49-F238E27FC236}">
                    <a16:creationId xmlns:a16="http://schemas.microsoft.com/office/drawing/2014/main" id="{4062B082-459A-42C0-BAB7-ED5DB959C32B}"/>
                  </a:ext>
                </a:extLst>
              </p:cNvPr>
              <p:cNvSpPr/>
              <p:nvPr/>
            </p:nvSpPr>
            <p:spPr>
              <a:xfrm>
                <a:off x="1510818" y="3800475"/>
                <a:ext cx="6198561" cy="2514599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accent2">
                    <a:lumMod val="60000"/>
                    <a:lumOff val="40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กล่องข้อความ 4">
                <a:extLst>
                  <a:ext uri="{FF2B5EF4-FFF2-40B4-BE49-F238E27FC236}">
                    <a16:creationId xmlns:a16="http://schemas.microsoft.com/office/drawing/2014/main" id="{0675B593-2F80-43A0-A804-28295A36B708}"/>
                  </a:ext>
                </a:extLst>
              </p:cNvPr>
              <p:cNvSpPr txBox="1"/>
              <p:nvPr/>
            </p:nvSpPr>
            <p:spPr>
              <a:xfrm>
                <a:off x="3352800" y="3895480"/>
                <a:ext cx="3752850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ผลลัพธ์โปรแกรม</a:t>
                </a: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1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Warapron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2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Weera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3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Khanidtha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4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: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Thakon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Student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5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: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Pronchai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56987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3" name="กลุ่ม 2">
            <a:extLst>
              <a:ext uri="{FF2B5EF4-FFF2-40B4-BE49-F238E27FC236}">
                <a16:creationId xmlns:a16="http://schemas.microsoft.com/office/drawing/2014/main" id="{6B58C4A3-81D5-4080-B159-F89EBEB1C39D}"/>
              </a:ext>
            </a:extLst>
          </p:cNvPr>
          <p:cNvGrpSpPr/>
          <p:nvPr/>
        </p:nvGrpSpPr>
        <p:grpSpPr>
          <a:xfrm>
            <a:off x="1312386" y="253034"/>
            <a:ext cx="6519228" cy="1567798"/>
            <a:chOff x="1323975" y="244721"/>
            <a:chExt cx="6519228" cy="1567798"/>
          </a:xfrm>
        </p:grpSpPr>
        <p:pic>
          <p:nvPicPr>
            <p:cNvPr id="5" name="รูปภาพ 4">
              <a:extLst>
                <a:ext uri="{FF2B5EF4-FFF2-40B4-BE49-F238E27FC236}">
                  <a16:creationId xmlns:a16="http://schemas.microsoft.com/office/drawing/2014/main" id="{9D57DF8C-29F7-4DFE-969D-91B91AE0CA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4872024" y="254246"/>
              <a:ext cx="1895285" cy="573034"/>
            </a:xfrm>
            <a:prstGeom prst="rect">
              <a:avLst/>
            </a:prstGeom>
          </p:spPr>
        </p:pic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EB3F9B07-5A79-41BD-8E2A-DFC2158A7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50" r="52497" b="80788"/>
            <a:stretch/>
          </p:blipFill>
          <p:spPr>
            <a:xfrm>
              <a:off x="2095689" y="244721"/>
              <a:ext cx="1895285" cy="573034"/>
            </a:xfrm>
            <a:prstGeom prst="rect">
              <a:avLst/>
            </a:prstGeom>
          </p:spPr>
        </p:pic>
        <p:pic>
          <p:nvPicPr>
            <p:cNvPr id="7" name="รูปภาพ 6">
              <a:extLst>
                <a:ext uri="{FF2B5EF4-FFF2-40B4-BE49-F238E27FC236}">
                  <a16:creationId xmlns:a16="http://schemas.microsoft.com/office/drawing/2014/main" id="{BE86AE40-D538-406C-8A18-1B9C5F5FB7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243" b="21560"/>
            <a:stretch/>
          </p:blipFill>
          <p:spPr>
            <a:xfrm>
              <a:off x="1323975" y="445985"/>
              <a:ext cx="6519228" cy="1357009"/>
            </a:xfrm>
            <a:prstGeom prst="rect">
              <a:avLst/>
            </a:prstGeom>
          </p:spPr>
        </p:pic>
        <p:sp>
          <p:nvSpPr>
            <p:cNvPr id="8" name="สี่เหลี่ยมผืนผ้า 7">
              <a:extLst>
                <a:ext uri="{FF2B5EF4-FFF2-40B4-BE49-F238E27FC236}">
                  <a16:creationId xmlns:a16="http://schemas.microsoft.com/office/drawing/2014/main" id="{FAC5E6B8-032A-4368-B703-71BC3F22382D}"/>
                </a:ext>
              </a:extLst>
            </p:cNvPr>
            <p:cNvSpPr/>
            <p:nvPr/>
          </p:nvSpPr>
          <p:spPr>
            <a:xfrm>
              <a:off x="3153184" y="704523"/>
              <a:ext cx="2837636" cy="110799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th-TH" sz="6600" b="1" dirty="0">
                  <a:ln w="19050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หัวข้อเรื่อง</a:t>
              </a:r>
              <a:endParaRPr lang="th-TH" sz="6600" b="1" cap="none" spc="0" dirty="0">
                <a:ln w="19050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</p:grpSp>
      <p:grpSp>
        <p:nvGrpSpPr>
          <p:cNvPr id="21" name="กลุ่ม 20">
            <a:extLst>
              <a:ext uri="{FF2B5EF4-FFF2-40B4-BE49-F238E27FC236}">
                <a16:creationId xmlns:a16="http://schemas.microsoft.com/office/drawing/2014/main" id="{CF55C970-E75B-4054-83A4-3E573D7D4537}"/>
              </a:ext>
            </a:extLst>
          </p:cNvPr>
          <p:cNvGrpSpPr/>
          <p:nvPr/>
        </p:nvGrpSpPr>
        <p:grpSpPr>
          <a:xfrm>
            <a:off x="28195" y="1883511"/>
            <a:ext cx="9134066" cy="4728556"/>
            <a:chOff x="28195" y="1883511"/>
            <a:chExt cx="9134066" cy="4728556"/>
          </a:xfrm>
        </p:grpSpPr>
        <p:grpSp>
          <p:nvGrpSpPr>
            <p:cNvPr id="10" name="กลุ่ม 9">
              <a:extLst>
                <a:ext uri="{FF2B5EF4-FFF2-40B4-BE49-F238E27FC236}">
                  <a16:creationId xmlns:a16="http://schemas.microsoft.com/office/drawing/2014/main" id="{C6AD1B2B-C2A9-46A5-B7DF-64393621BE79}"/>
                </a:ext>
              </a:extLst>
            </p:cNvPr>
            <p:cNvGrpSpPr/>
            <p:nvPr/>
          </p:nvGrpSpPr>
          <p:grpSpPr>
            <a:xfrm>
              <a:off x="28195" y="1883511"/>
              <a:ext cx="9134066" cy="4728556"/>
              <a:chOff x="57739" y="1657856"/>
              <a:chExt cx="9134066" cy="4728556"/>
            </a:xfrm>
          </p:grpSpPr>
          <p:pic>
            <p:nvPicPr>
              <p:cNvPr id="13" name="รูปภาพ 12">
                <a:extLst>
                  <a:ext uri="{FF2B5EF4-FFF2-40B4-BE49-F238E27FC236}">
                    <a16:creationId xmlns:a16="http://schemas.microsoft.com/office/drawing/2014/main" id="{3470EED1-F991-4E0A-B866-951EF41CF58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164"/>
              <a:stretch/>
            </p:blipFill>
            <p:spPr>
              <a:xfrm>
                <a:off x="57739" y="1742397"/>
                <a:ext cx="1806875" cy="4644015"/>
              </a:xfrm>
              <a:prstGeom prst="rect">
                <a:avLst/>
              </a:prstGeom>
            </p:spPr>
          </p:pic>
          <p:pic>
            <p:nvPicPr>
              <p:cNvPr id="14" name="รูปภาพ 13">
                <a:extLst>
                  <a:ext uri="{FF2B5EF4-FFF2-40B4-BE49-F238E27FC236}">
                    <a16:creationId xmlns:a16="http://schemas.microsoft.com/office/drawing/2014/main" id="{0A77AA29-77FA-4D5F-8E55-2731D267D2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973"/>
              <a:stretch/>
            </p:blipFill>
            <p:spPr>
              <a:xfrm>
                <a:off x="6943773" y="1812610"/>
                <a:ext cx="2248032" cy="4572085"/>
              </a:xfrm>
              <a:prstGeom prst="rect">
                <a:avLst/>
              </a:prstGeom>
            </p:spPr>
          </p:pic>
          <p:pic>
            <p:nvPicPr>
              <p:cNvPr id="15" name="รูปภาพ 14">
                <a:extLst>
                  <a:ext uri="{FF2B5EF4-FFF2-40B4-BE49-F238E27FC236}">
                    <a16:creationId xmlns:a16="http://schemas.microsoft.com/office/drawing/2014/main" id="{C372D412-2F9E-495C-8A90-79A706CDD4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" b="6677"/>
              <a:stretch/>
            </p:blipFill>
            <p:spPr>
              <a:xfrm>
                <a:off x="762779" y="1657856"/>
                <a:ext cx="7599391" cy="4728008"/>
              </a:xfrm>
              <a:prstGeom prst="rect">
                <a:avLst/>
              </a:prstGeom>
            </p:spPr>
          </p:pic>
        </p:grpSp>
        <p:sp>
          <p:nvSpPr>
            <p:cNvPr id="16" name="กล่องข้อความ 15">
              <a:extLst>
                <a:ext uri="{FF2B5EF4-FFF2-40B4-BE49-F238E27FC236}">
                  <a16:creationId xmlns:a16="http://schemas.microsoft.com/office/drawing/2014/main" id="{8DE239E6-4109-48A2-83AE-FEA7721A49EF}"/>
                </a:ext>
              </a:extLst>
            </p:cNvPr>
            <p:cNvSpPr txBox="1"/>
            <p:nvPr/>
          </p:nvSpPr>
          <p:spPr>
            <a:xfrm>
              <a:off x="3194702" y="2367935"/>
              <a:ext cx="472798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36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10.1 ชนิดข้อมูลแบบ </a:t>
              </a:r>
              <a:r>
                <a:rPr lang="en-US" sz="36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Array</a:t>
              </a:r>
            </a:p>
          </p:txBody>
        </p:sp>
        <p:sp>
          <p:nvSpPr>
            <p:cNvPr id="18" name="กล่องข้อความ 17">
              <a:extLst>
                <a:ext uri="{FF2B5EF4-FFF2-40B4-BE49-F238E27FC236}">
                  <a16:creationId xmlns:a16="http://schemas.microsoft.com/office/drawing/2014/main" id="{5924BDE9-7744-41B1-8EAE-0993F6EB2C25}"/>
                </a:ext>
              </a:extLst>
            </p:cNvPr>
            <p:cNvSpPr txBox="1"/>
            <p:nvPr/>
          </p:nvSpPr>
          <p:spPr>
            <a:xfrm>
              <a:off x="3197196" y="3210893"/>
              <a:ext cx="472798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36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10.2 การอ้างถึงข้อมูลใน </a:t>
              </a:r>
              <a:r>
                <a:rPr lang="en-US" sz="3600" b="1" dirty="0">
                  <a:solidFill>
                    <a:schemeClr val="bg1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Array</a:t>
              </a:r>
            </a:p>
          </p:txBody>
        </p:sp>
        <p:sp>
          <p:nvSpPr>
            <p:cNvPr id="20" name="กล่องข้อความ 19">
              <a:extLst>
                <a:ext uri="{FF2B5EF4-FFF2-40B4-BE49-F238E27FC236}">
                  <a16:creationId xmlns:a16="http://schemas.microsoft.com/office/drawing/2014/main" id="{714AF4AC-5A5E-4BD2-BB4E-F0F47C5DFE59}"/>
                </a:ext>
              </a:extLst>
            </p:cNvPr>
            <p:cNvSpPr txBox="1"/>
            <p:nvPr/>
          </p:nvSpPr>
          <p:spPr>
            <a:xfrm>
              <a:off x="3193877" y="4016887"/>
              <a:ext cx="472798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3600" b="1" dirty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10.3 ตัวอย่างโปรแกรม</a:t>
              </a:r>
              <a:endParaRPr lang="en-US" sz="3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53744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กลุ่ม 15">
            <a:extLst>
              <a:ext uri="{FF2B5EF4-FFF2-40B4-BE49-F238E27FC236}">
                <a16:creationId xmlns:a16="http://schemas.microsoft.com/office/drawing/2014/main" id="{828D94DA-D862-4128-9CB0-B3015CD5798B}"/>
              </a:ext>
            </a:extLst>
          </p:cNvPr>
          <p:cNvGrpSpPr/>
          <p:nvPr/>
        </p:nvGrpSpPr>
        <p:grpSpPr>
          <a:xfrm>
            <a:off x="653247" y="1512914"/>
            <a:ext cx="7883924" cy="4555374"/>
            <a:chOff x="661560" y="1521227"/>
            <a:chExt cx="7883924" cy="4555374"/>
          </a:xfrm>
        </p:grpSpPr>
        <p:sp>
          <p:nvSpPr>
            <p:cNvPr id="12" name="สี่เหลี่ยมผืนผ้า: มุมมน 11">
              <a:extLst>
                <a:ext uri="{FF2B5EF4-FFF2-40B4-BE49-F238E27FC236}">
                  <a16:creationId xmlns:a16="http://schemas.microsoft.com/office/drawing/2014/main" id="{6DD0607B-646F-415D-88CB-A8DF40AEE7B2}"/>
                </a:ext>
              </a:extLst>
            </p:cNvPr>
            <p:cNvSpPr/>
            <p:nvPr/>
          </p:nvSpPr>
          <p:spPr>
            <a:xfrm>
              <a:off x="661560" y="1521227"/>
              <a:ext cx="7883924" cy="4555374"/>
            </a:xfrm>
            <a:prstGeom prst="roundRect">
              <a:avLst>
                <a:gd name="adj" fmla="val 13348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สี่เหลี่ยมผืนผ้า: มุมมน 13">
              <a:extLst>
                <a:ext uri="{FF2B5EF4-FFF2-40B4-BE49-F238E27FC236}">
                  <a16:creationId xmlns:a16="http://schemas.microsoft.com/office/drawing/2014/main" id="{1617D9C2-1118-4F31-A0DB-494AD15214FD}"/>
                </a:ext>
              </a:extLst>
            </p:cNvPr>
            <p:cNvSpPr/>
            <p:nvPr/>
          </p:nvSpPr>
          <p:spPr>
            <a:xfrm>
              <a:off x="977834" y="1725655"/>
              <a:ext cx="4242558" cy="59851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สี่เหลี่ยมผืนผ้า: มุมมน 12">
              <a:extLst>
                <a:ext uri="{FF2B5EF4-FFF2-40B4-BE49-F238E27FC236}">
                  <a16:creationId xmlns:a16="http://schemas.microsoft.com/office/drawing/2014/main" id="{B843F695-9207-4847-8AB3-0EFBD29E21FF}"/>
                </a:ext>
              </a:extLst>
            </p:cNvPr>
            <p:cNvSpPr/>
            <p:nvPr/>
          </p:nvSpPr>
          <p:spPr>
            <a:xfrm>
              <a:off x="911333" y="4185249"/>
              <a:ext cx="7325048" cy="156965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กลุ่ม 10">
              <a:extLst>
                <a:ext uri="{FF2B5EF4-FFF2-40B4-BE49-F238E27FC236}">
                  <a16:creationId xmlns:a16="http://schemas.microsoft.com/office/drawing/2014/main" id="{311F0766-BCC9-485E-9BC0-86BD396A8E1B}"/>
                </a:ext>
              </a:extLst>
            </p:cNvPr>
            <p:cNvGrpSpPr/>
            <p:nvPr/>
          </p:nvGrpSpPr>
          <p:grpSpPr>
            <a:xfrm>
              <a:off x="964589" y="1790778"/>
              <a:ext cx="7389702" cy="3998761"/>
              <a:chOff x="941186" y="1208884"/>
              <a:chExt cx="7389702" cy="3998761"/>
            </a:xfrm>
          </p:grpSpPr>
          <p:sp>
            <p:nvSpPr>
              <p:cNvPr id="7" name="กล่องข้อความ 6">
                <a:extLst>
                  <a:ext uri="{FF2B5EF4-FFF2-40B4-BE49-F238E27FC236}">
                    <a16:creationId xmlns:a16="http://schemas.microsoft.com/office/drawing/2014/main" id="{C088BE0B-AC7D-4AFB-92C4-BB988DC5616A}"/>
                  </a:ext>
                </a:extLst>
              </p:cNvPr>
              <p:cNvSpPr txBox="1"/>
              <p:nvPr/>
            </p:nvSpPr>
            <p:spPr>
              <a:xfrm>
                <a:off x="1005838" y="1208884"/>
                <a:ext cx="7325050" cy="16312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800" b="1" dirty="0">
                    <a:solidFill>
                      <a:srgbClr val="C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ordia New" panose="020B0304020202020204" pitchFamily="34" charset="-34"/>
                    <a:cs typeface="Cordia New" panose="020B0304020202020204" pitchFamily="34" charset="-34"/>
                  </a:rPr>
                  <a:t>10.1.1 การประกาศตัวแปรแบบอาเรย์</a:t>
                </a:r>
              </a:p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        </a:t>
                </a:r>
              </a:p>
              <a:p>
                <a:r>
                  <a:rPr lang="th-TH" sz="2400" b="1" dirty="0">
                    <a:solidFill>
                      <a:srgbClr val="00206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       ตัวแปรแบบอาเรย์จะต้องมีการประกาศล่วงหน้าก่อนการใช้งาน โดยมีรูปแบบดังต่อไปนี้</a:t>
                </a:r>
                <a:endParaRPr lang="en-US" sz="2400" b="1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  <p:pic>
            <p:nvPicPr>
              <p:cNvPr id="8" name="รูปภาพ 7">
                <a:extLst>
                  <a:ext uri="{FF2B5EF4-FFF2-40B4-BE49-F238E27FC236}">
                    <a16:creationId xmlns:a16="http://schemas.microsoft.com/office/drawing/2014/main" id="{260A95E9-ADCA-4997-BA70-DEDFBFDA186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59847" b="34316"/>
              <a:stretch/>
            </p:blipFill>
            <p:spPr>
              <a:xfrm>
                <a:off x="941186" y="2847315"/>
                <a:ext cx="7255166" cy="560905"/>
              </a:xfrm>
              <a:prstGeom prst="rect">
                <a:avLst/>
              </a:prstGeom>
            </p:spPr>
          </p:pic>
          <p:sp>
            <p:nvSpPr>
              <p:cNvPr id="10" name="กล่องข้อความ 9">
                <a:extLst>
                  <a:ext uri="{FF2B5EF4-FFF2-40B4-BE49-F238E27FC236}">
                    <a16:creationId xmlns:a16="http://schemas.microsoft.com/office/drawing/2014/main" id="{7BF6A8DF-EA5D-4A59-8FCE-25B4B2E741F2}"/>
                  </a:ext>
                </a:extLst>
              </p:cNvPr>
              <p:cNvSpPr txBox="1"/>
              <p:nvPr/>
            </p:nvSpPr>
            <p:spPr>
              <a:xfrm>
                <a:off x="1004308" y="3637985"/>
                <a:ext cx="7325049" cy="15696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 ในที่นี้ 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ArrayName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คือ ชื่อตัวแปรแบบอาเรย์ และ 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DataType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คือ ชนิดข้อมูลแต่ละจำนวนที่ตัวแปรนี้เก็บค่าได้ สังเกตว่าการประกาศตัวแปรแบบอาเรย์มีความคล้ายคลึงกับการประกาศตัวแปรแบบปกติแต่ต่างกันเพียงเครื่องหมาย [ ] ที่ต้องใส่เพิ่มเข้าไปเท่านั้น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</p:grpSp>
      </p:grp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797BE301-A01A-42A1-B920-C05049638C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41537" b="47790"/>
          <a:stretch/>
        </p:blipFill>
        <p:spPr>
          <a:xfrm>
            <a:off x="470367" y="215550"/>
            <a:ext cx="7883924" cy="111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84472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กลุ่ม 6">
            <a:extLst>
              <a:ext uri="{FF2B5EF4-FFF2-40B4-BE49-F238E27FC236}">
                <a16:creationId xmlns:a16="http://schemas.microsoft.com/office/drawing/2014/main" id="{97BA79E2-9818-4541-8C6A-EF7659506007}"/>
              </a:ext>
            </a:extLst>
          </p:cNvPr>
          <p:cNvGrpSpPr/>
          <p:nvPr/>
        </p:nvGrpSpPr>
        <p:grpSpPr>
          <a:xfrm>
            <a:off x="724352" y="574549"/>
            <a:ext cx="7723806" cy="1155907"/>
            <a:chOff x="716039" y="574549"/>
            <a:chExt cx="7723806" cy="1155907"/>
          </a:xfrm>
        </p:grpSpPr>
        <p:sp>
          <p:nvSpPr>
            <p:cNvPr id="8" name="สี่เหลี่ยมผืนผ้า: มุมมน 7">
              <a:extLst>
                <a:ext uri="{FF2B5EF4-FFF2-40B4-BE49-F238E27FC236}">
                  <a16:creationId xmlns:a16="http://schemas.microsoft.com/office/drawing/2014/main" id="{952F580F-FFE8-47D8-8FDB-BA849988455B}"/>
                </a:ext>
              </a:extLst>
            </p:cNvPr>
            <p:cNvSpPr/>
            <p:nvPr/>
          </p:nvSpPr>
          <p:spPr>
            <a:xfrm>
              <a:off x="716039" y="574549"/>
              <a:ext cx="7723806" cy="115590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สี่เหลี่ยมผืนผ้า: มุมมน 1">
              <a:extLst>
                <a:ext uri="{FF2B5EF4-FFF2-40B4-BE49-F238E27FC236}">
                  <a16:creationId xmlns:a16="http://schemas.microsoft.com/office/drawing/2014/main" id="{D51E811B-04F3-4399-97C0-985D7612269B}"/>
                </a:ext>
              </a:extLst>
            </p:cNvPr>
            <p:cNvSpPr/>
            <p:nvPr/>
          </p:nvSpPr>
          <p:spPr>
            <a:xfrm>
              <a:off x="842182" y="731014"/>
              <a:ext cx="7459636" cy="814634"/>
            </a:xfrm>
            <a:prstGeom prst="roundRect">
              <a:avLst/>
            </a:prstGeom>
            <a:solidFill>
              <a:srgbClr val="FFC9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5CF3AB29-A0A9-4DF6-BC49-E86A61C5C279}"/>
                </a:ext>
              </a:extLst>
            </p:cNvPr>
            <p:cNvSpPr txBox="1"/>
            <p:nvPr/>
          </p:nvSpPr>
          <p:spPr>
            <a:xfrm>
              <a:off x="842182" y="779462"/>
              <a:ext cx="7506392" cy="8776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th-TH" sz="2400" b="1" dirty="0">
                  <a:solidFill>
                    <a:srgbClr val="7030A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1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ส่วนของโปรแกรมต่อไปนี้เป็นการประกาศตัวแปรแบบอาเรย์สามตัว คือ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score, grade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และ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Name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เพื่อเก็บข้อมูลประเภทจำนวนเต็ม อักขระ และสตริง ตามลำดับ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12" name="กลุ่ม 11">
            <a:extLst>
              <a:ext uri="{FF2B5EF4-FFF2-40B4-BE49-F238E27FC236}">
                <a16:creationId xmlns:a16="http://schemas.microsoft.com/office/drawing/2014/main" id="{EA04D958-19D4-4BE7-99BF-C5DB3A0731CF}"/>
              </a:ext>
            </a:extLst>
          </p:cNvPr>
          <p:cNvGrpSpPr/>
          <p:nvPr/>
        </p:nvGrpSpPr>
        <p:grpSpPr>
          <a:xfrm>
            <a:off x="293080" y="3358453"/>
            <a:ext cx="8557840" cy="3252465"/>
            <a:chOff x="293080" y="3358453"/>
            <a:chExt cx="8557840" cy="3252465"/>
          </a:xfrm>
        </p:grpSpPr>
        <p:pic>
          <p:nvPicPr>
            <p:cNvPr id="11" name="รูปภาพ 10">
              <a:extLst>
                <a:ext uri="{FF2B5EF4-FFF2-40B4-BE49-F238E27FC236}">
                  <a16:creationId xmlns:a16="http://schemas.microsoft.com/office/drawing/2014/main" id="{88816E72-0FCE-44CE-B910-24B8F70A40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5643" y="3554276"/>
              <a:ext cx="4575277" cy="3056642"/>
            </a:xfrm>
            <a:prstGeom prst="rect">
              <a:avLst/>
            </a:prstGeom>
          </p:spPr>
        </p:pic>
        <p:pic>
          <p:nvPicPr>
            <p:cNvPr id="10" name="รูปภาพ 9">
              <a:extLst>
                <a:ext uri="{FF2B5EF4-FFF2-40B4-BE49-F238E27FC236}">
                  <a16:creationId xmlns:a16="http://schemas.microsoft.com/office/drawing/2014/main" id="{8AB0FCC7-867E-4075-9E87-E37319284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93080" y="3358453"/>
              <a:ext cx="4868389" cy="3252464"/>
            </a:xfrm>
            <a:prstGeom prst="rect">
              <a:avLst/>
            </a:prstGeom>
          </p:spPr>
        </p:pic>
      </p:grpSp>
      <p:grpSp>
        <p:nvGrpSpPr>
          <p:cNvPr id="13" name="กลุ่ม 12">
            <a:extLst>
              <a:ext uri="{FF2B5EF4-FFF2-40B4-BE49-F238E27FC236}">
                <a16:creationId xmlns:a16="http://schemas.microsoft.com/office/drawing/2014/main" id="{9591411E-6E2E-4F22-BA63-170E7DD5C589}"/>
              </a:ext>
            </a:extLst>
          </p:cNvPr>
          <p:cNvGrpSpPr/>
          <p:nvPr/>
        </p:nvGrpSpPr>
        <p:grpSpPr>
          <a:xfrm>
            <a:off x="727883" y="1908833"/>
            <a:ext cx="7723806" cy="2542724"/>
            <a:chOff x="727883" y="1908833"/>
            <a:chExt cx="7723806" cy="2542724"/>
          </a:xfrm>
        </p:grpSpPr>
        <p:pic>
          <p:nvPicPr>
            <p:cNvPr id="3" name="รูปภาพ 2">
              <a:extLst>
                <a:ext uri="{FF2B5EF4-FFF2-40B4-BE49-F238E27FC236}">
                  <a16:creationId xmlns:a16="http://schemas.microsoft.com/office/drawing/2014/main" id="{3D46F11F-38F8-4472-8A41-51F431FDAB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522" b="82886"/>
            <a:stretch/>
          </p:blipFill>
          <p:spPr>
            <a:xfrm>
              <a:off x="727883" y="1908833"/>
              <a:ext cx="7723803" cy="1155907"/>
            </a:xfrm>
            <a:prstGeom prst="rect">
              <a:avLst/>
            </a:prstGeom>
          </p:spPr>
        </p:pic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CC533AEE-2642-45C8-99F0-DDF9D7F01B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9438" b="69969"/>
            <a:stretch/>
          </p:blipFill>
          <p:spPr>
            <a:xfrm>
              <a:off x="727883" y="3295650"/>
              <a:ext cx="7723806" cy="1155907"/>
            </a:xfrm>
            <a:prstGeom prst="rect">
              <a:avLst/>
            </a:prstGeom>
          </p:spPr>
        </p:pic>
      </p:grp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450" y="16378"/>
            <a:ext cx="831370" cy="80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0633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9" name="กลุ่ม 8">
            <a:extLst>
              <a:ext uri="{FF2B5EF4-FFF2-40B4-BE49-F238E27FC236}">
                <a16:creationId xmlns:a16="http://schemas.microsoft.com/office/drawing/2014/main" id="{094B6A7C-2F6C-4FE6-BBD6-EC10FC91EB06}"/>
              </a:ext>
            </a:extLst>
          </p:cNvPr>
          <p:cNvGrpSpPr/>
          <p:nvPr/>
        </p:nvGrpSpPr>
        <p:grpSpPr>
          <a:xfrm>
            <a:off x="706063" y="542233"/>
            <a:ext cx="7724774" cy="5744096"/>
            <a:chOff x="714376" y="475729"/>
            <a:chExt cx="7724774" cy="5744096"/>
          </a:xfrm>
        </p:grpSpPr>
        <p:sp>
          <p:nvSpPr>
            <p:cNvPr id="15" name="สี่เหลี่ยมผืนผ้า: มุมมน 14">
              <a:extLst>
                <a:ext uri="{FF2B5EF4-FFF2-40B4-BE49-F238E27FC236}">
                  <a16:creationId xmlns:a16="http://schemas.microsoft.com/office/drawing/2014/main" id="{45619A5E-15A7-4694-B819-683367DEDE28}"/>
                </a:ext>
              </a:extLst>
            </p:cNvPr>
            <p:cNvSpPr/>
            <p:nvPr/>
          </p:nvSpPr>
          <p:spPr>
            <a:xfrm>
              <a:off x="714376" y="475729"/>
              <a:ext cx="7724774" cy="5744096"/>
            </a:xfrm>
            <a:prstGeom prst="roundRect">
              <a:avLst>
                <a:gd name="adj" fmla="val 9702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สี่เหลี่ยมผืนผ้า: มุมมน 1">
              <a:extLst>
                <a:ext uri="{FF2B5EF4-FFF2-40B4-BE49-F238E27FC236}">
                  <a16:creationId xmlns:a16="http://schemas.microsoft.com/office/drawing/2014/main" id="{59960EF1-885D-4944-85B6-55BE0B2CE68E}"/>
                </a:ext>
              </a:extLst>
            </p:cNvPr>
            <p:cNvSpPr/>
            <p:nvPr/>
          </p:nvSpPr>
          <p:spPr>
            <a:xfrm>
              <a:off x="982288" y="563099"/>
              <a:ext cx="2728998" cy="54650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E89E7A9E-2C62-4BEE-AB9A-B116F4FFBCB5}"/>
                </a:ext>
              </a:extLst>
            </p:cNvPr>
            <p:cNvSpPr txBox="1"/>
            <p:nvPr/>
          </p:nvSpPr>
          <p:spPr>
            <a:xfrm>
              <a:off x="990601" y="599554"/>
              <a:ext cx="7273788" cy="20621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b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800" b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10.1.2 การสร้างอาเรย์</a:t>
              </a:r>
            </a:p>
            <a:p>
              <a:endParaRPr lang="th-TH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dia New" panose="020B0304020202020204" pitchFamily="34" charset="-34"/>
                <a:cs typeface="Cordia New" panose="020B0304020202020204" pitchFamily="34" charset="-34"/>
              </a:endParaRPr>
            </a:p>
            <a:p>
              <a:r>
                <a:rPr lang="th-TH" sz="2400" b="1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         ตัวแปรแบบอาเรย์ที่ถูกประกาศขึ้นมาตามรูปแบบข้างต้นนั้นสามารถนำไปใช้เพียงแค่อ้างถึงอา</a:t>
              </a:r>
              <a:r>
                <a:rPr lang="th-TH" sz="2400" b="1" dirty="0" err="1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เรย์ช</a:t>
              </a:r>
              <a:r>
                <a:rPr lang="th-TH" sz="2400" b="1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นิดนั้น ๆ เท่านั้น โดยคำสั่งที่เราจะใช้ในกระบวนการนี้คือ คำสั่ง </a:t>
              </a:r>
              <a:r>
                <a:rPr lang="en-US" sz="2400" b="1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new </a:t>
              </a:r>
              <a:r>
                <a:rPr lang="th-TH" sz="2400" b="1" dirty="0">
                  <a:solidFill>
                    <a:srgbClr val="00206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ซึ่งมีรูปแบบการใช้งานดังนี้</a:t>
              </a:r>
              <a:endParaRPr lang="en-US" sz="2400" b="1" dirty="0">
                <a:solidFill>
                  <a:srgbClr val="002060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sp>
          <p:nvSpPr>
            <p:cNvPr id="3" name="สี่เหลี่ยมผืนผ้า: มุมมน 2">
              <a:extLst>
                <a:ext uri="{FF2B5EF4-FFF2-40B4-BE49-F238E27FC236}">
                  <a16:creationId xmlns:a16="http://schemas.microsoft.com/office/drawing/2014/main" id="{BC068B65-101D-425A-87C2-FAB76180C344}"/>
                </a:ext>
              </a:extLst>
            </p:cNvPr>
            <p:cNvSpPr/>
            <p:nvPr/>
          </p:nvSpPr>
          <p:spPr>
            <a:xfrm>
              <a:off x="895350" y="3591097"/>
              <a:ext cx="7369038" cy="162654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กลุ่ม 7">
              <a:extLst>
                <a:ext uri="{FF2B5EF4-FFF2-40B4-BE49-F238E27FC236}">
                  <a16:creationId xmlns:a16="http://schemas.microsoft.com/office/drawing/2014/main" id="{12A62112-DB07-4E65-A209-F8A22E7E1A63}"/>
                </a:ext>
              </a:extLst>
            </p:cNvPr>
            <p:cNvGrpSpPr/>
            <p:nvPr/>
          </p:nvGrpSpPr>
          <p:grpSpPr>
            <a:xfrm>
              <a:off x="1095374" y="2813007"/>
              <a:ext cx="7016613" cy="560055"/>
              <a:chOff x="1095374" y="2049795"/>
              <a:chExt cx="7016613" cy="560055"/>
            </a:xfrm>
          </p:grpSpPr>
          <p:sp>
            <p:nvSpPr>
              <p:cNvPr id="7" name="สี่เหลี่ยมผืนผ้า: มุมมน 6">
                <a:extLst>
                  <a:ext uri="{FF2B5EF4-FFF2-40B4-BE49-F238E27FC236}">
                    <a16:creationId xmlns:a16="http://schemas.microsoft.com/office/drawing/2014/main" id="{2D4854BD-7B36-43F7-9BCD-DF931EC63B31}"/>
                  </a:ext>
                </a:extLst>
              </p:cNvPr>
              <p:cNvSpPr/>
              <p:nvPr/>
            </p:nvSpPr>
            <p:spPr>
              <a:xfrm>
                <a:off x="1095374" y="2049795"/>
                <a:ext cx="7016613" cy="560055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กล่องข้อความ 5">
                <a:extLst>
                  <a:ext uri="{FF2B5EF4-FFF2-40B4-BE49-F238E27FC236}">
                    <a16:creationId xmlns:a16="http://schemas.microsoft.com/office/drawing/2014/main" id="{9B2FE7F3-0B7F-4F98-A17D-6FA491AA11ED}"/>
                  </a:ext>
                </a:extLst>
              </p:cNvPr>
              <p:cNvSpPr txBox="1"/>
              <p:nvPr/>
            </p:nvSpPr>
            <p:spPr>
              <a:xfrm>
                <a:off x="1781175" y="2093826"/>
                <a:ext cx="4572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new 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DataType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[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num_elements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]</a:t>
                </a:r>
              </a:p>
            </p:txBody>
          </p:sp>
        </p:grpSp>
        <p:sp>
          <p:nvSpPr>
            <p:cNvPr id="10" name="กล่องข้อความ 9">
              <a:extLst>
                <a:ext uri="{FF2B5EF4-FFF2-40B4-BE49-F238E27FC236}">
                  <a16:creationId xmlns:a16="http://schemas.microsoft.com/office/drawing/2014/main" id="{C6458AA1-A06D-4FAC-9C8C-1749442033FF}"/>
                </a:ext>
              </a:extLst>
            </p:cNvPr>
            <p:cNvSpPr txBox="1"/>
            <p:nvPr/>
          </p:nvSpPr>
          <p:spPr>
            <a:xfrm>
              <a:off x="895350" y="3647985"/>
              <a:ext cx="7477125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         ในที่นี้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DataType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คือ ชนิดข้อมูล และ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num_elements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คือ นิพจน์แบบจำนวนเต็มแสดงขนาดของอาเรย์ที่เราต้องการสร้าง การใช้งานคำสั่ง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new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ในรูปแบบข้างต้นนั้นอยู่ในรูปของนิพจน์ที่ให้ค่าอ้างอิงไปยังอาเรย์ที่เพิ่งถูกสร้างขึ้นมา ดังนั้น คำสั่ง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new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จึงมักพบในรูป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grpSp>
          <p:nvGrpSpPr>
            <p:cNvPr id="14" name="กลุ่ม 13">
              <a:extLst>
                <a:ext uri="{FF2B5EF4-FFF2-40B4-BE49-F238E27FC236}">
                  <a16:creationId xmlns:a16="http://schemas.microsoft.com/office/drawing/2014/main" id="{C1276D4D-2B0B-4DE4-A295-8651C296ABF8}"/>
                </a:ext>
              </a:extLst>
            </p:cNvPr>
            <p:cNvGrpSpPr/>
            <p:nvPr/>
          </p:nvGrpSpPr>
          <p:grpSpPr>
            <a:xfrm>
              <a:off x="1082743" y="5362574"/>
              <a:ext cx="7016613" cy="560055"/>
              <a:chOff x="1063693" y="4619624"/>
              <a:chExt cx="7016613" cy="560055"/>
            </a:xfrm>
          </p:grpSpPr>
          <p:sp>
            <p:nvSpPr>
              <p:cNvPr id="13" name="สี่เหลี่ยมผืนผ้า: มุมมน 12">
                <a:extLst>
                  <a:ext uri="{FF2B5EF4-FFF2-40B4-BE49-F238E27FC236}">
                    <a16:creationId xmlns:a16="http://schemas.microsoft.com/office/drawing/2014/main" id="{AAE8D4E9-2384-4EBF-AB1F-5471DD1B266B}"/>
                  </a:ext>
                </a:extLst>
              </p:cNvPr>
              <p:cNvSpPr/>
              <p:nvPr/>
            </p:nvSpPr>
            <p:spPr>
              <a:xfrm>
                <a:off x="1063693" y="4619624"/>
                <a:ext cx="7016613" cy="560055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กล่องข้อความ 11">
                <a:extLst>
                  <a:ext uri="{FF2B5EF4-FFF2-40B4-BE49-F238E27FC236}">
                    <a16:creationId xmlns:a16="http://schemas.microsoft.com/office/drawing/2014/main" id="{91B9EDF8-749D-4B73-B57C-AFC6BC205861}"/>
                  </a:ext>
                </a:extLst>
              </p:cNvPr>
              <p:cNvSpPr txBox="1"/>
              <p:nvPr/>
            </p:nvSpPr>
            <p:spPr>
              <a:xfrm>
                <a:off x="1781175" y="4664823"/>
                <a:ext cx="4572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ArrayName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= new 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DataType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[</a:t>
                </a:r>
                <a:r>
                  <a:rPr lang="en-US" sz="2400" dirty="0" err="1">
                    <a:latin typeface="Cordia New" panose="020B0304020202020204" pitchFamily="34" charset="-34"/>
                    <a:cs typeface="Cordia New" panose="020B0304020202020204" pitchFamily="34" charset="-34"/>
                  </a:rPr>
                  <a:t>num_elements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];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699714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7" name="กลุ่ม 6">
            <a:extLst>
              <a:ext uri="{FF2B5EF4-FFF2-40B4-BE49-F238E27FC236}">
                <a16:creationId xmlns:a16="http://schemas.microsoft.com/office/drawing/2014/main" id="{F95C2025-F5D6-4768-A6A4-A398D6BF2477}"/>
              </a:ext>
            </a:extLst>
          </p:cNvPr>
          <p:cNvGrpSpPr/>
          <p:nvPr/>
        </p:nvGrpSpPr>
        <p:grpSpPr>
          <a:xfrm>
            <a:off x="906086" y="490450"/>
            <a:ext cx="7358301" cy="1205345"/>
            <a:chOff x="906086" y="490450"/>
            <a:chExt cx="7358301" cy="1205345"/>
          </a:xfrm>
        </p:grpSpPr>
        <p:sp>
          <p:nvSpPr>
            <p:cNvPr id="3" name="สี่เหลี่ยมผืนผ้า: มุมมน 2">
              <a:extLst>
                <a:ext uri="{FF2B5EF4-FFF2-40B4-BE49-F238E27FC236}">
                  <a16:creationId xmlns:a16="http://schemas.microsoft.com/office/drawing/2014/main" id="{117EA54D-464A-435D-9A45-A377DF7F7E0F}"/>
                </a:ext>
              </a:extLst>
            </p:cNvPr>
            <p:cNvSpPr/>
            <p:nvPr/>
          </p:nvSpPr>
          <p:spPr>
            <a:xfrm>
              <a:off x="906086" y="490450"/>
              <a:ext cx="7358301" cy="1205345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สี่เหลี่ยมผืนผ้า: มุมมน 5">
              <a:extLst>
                <a:ext uri="{FF2B5EF4-FFF2-40B4-BE49-F238E27FC236}">
                  <a16:creationId xmlns:a16="http://schemas.microsoft.com/office/drawing/2014/main" id="{152BF436-85A4-4E26-9189-9880ECC4F4F7}"/>
                </a:ext>
              </a:extLst>
            </p:cNvPr>
            <p:cNvSpPr/>
            <p:nvPr/>
          </p:nvSpPr>
          <p:spPr>
            <a:xfrm>
              <a:off x="1038321" y="614558"/>
              <a:ext cx="7067355" cy="9144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23F0982D-D179-451D-9D00-08DE61C38E84}"/>
                </a:ext>
              </a:extLst>
            </p:cNvPr>
            <p:cNvSpPr txBox="1"/>
            <p:nvPr/>
          </p:nvSpPr>
          <p:spPr>
            <a:xfrm>
              <a:off x="1038322" y="681335"/>
              <a:ext cx="7067355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โดยในที่นี้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ArrayName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คือ ชื่อตัวแปรแบบอาเรย์ที่เราได้ประกาศเอาไว้ก่อนหน้านี้และเช่นเดียวกับการประกาศและการให้ค่าเริ่มต้นกับตัวแปร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  <p:grpSp>
        <p:nvGrpSpPr>
          <p:cNvPr id="17" name="กลุ่ม 16">
            <a:extLst>
              <a:ext uri="{FF2B5EF4-FFF2-40B4-BE49-F238E27FC236}">
                <a16:creationId xmlns:a16="http://schemas.microsoft.com/office/drawing/2014/main" id="{C0248050-9B3D-4287-A5D2-746C214A8894}"/>
              </a:ext>
            </a:extLst>
          </p:cNvPr>
          <p:cNvGrpSpPr/>
          <p:nvPr/>
        </p:nvGrpSpPr>
        <p:grpSpPr>
          <a:xfrm>
            <a:off x="689957" y="2019682"/>
            <a:ext cx="7805650" cy="4115418"/>
            <a:chOff x="689957" y="1845115"/>
            <a:chExt cx="7805650" cy="4115418"/>
          </a:xfrm>
        </p:grpSpPr>
        <p:sp>
          <p:nvSpPr>
            <p:cNvPr id="14" name="สี่เหลี่ยมผืนผ้า: มุมมน 13">
              <a:extLst>
                <a:ext uri="{FF2B5EF4-FFF2-40B4-BE49-F238E27FC236}">
                  <a16:creationId xmlns:a16="http://schemas.microsoft.com/office/drawing/2014/main" id="{5DAE8FC9-3E71-483D-856C-1D2ECE483172}"/>
                </a:ext>
              </a:extLst>
            </p:cNvPr>
            <p:cNvSpPr/>
            <p:nvPr/>
          </p:nvSpPr>
          <p:spPr>
            <a:xfrm>
              <a:off x="689957" y="1845115"/>
              <a:ext cx="7805650" cy="4115418"/>
            </a:xfrm>
            <a:prstGeom prst="roundRect">
              <a:avLst>
                <a:gd name="adj" fmla="val 126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สี่เหลี่ยมผืนผ้า: มุมมน 15">
              <a:extLst>
                <a:ext uri="{FF2B5EF4-FFF2-40B4-BE49-F238E27FC236}">
                  <a16:creationId xmlns:a16="http://schemas.microsoft.com/office/drawing/2014/main" id="{362D8B4A-C4FE-4BFA-98FA-D657F0DEC495}"/>
                </a:ext>
              </a:extLst>
            </p:cNvPr>
            <p:cNvSpPr/>
            <p:nvPr/>
          </p:nvSpPr>
          <p:spPr>
            <a:xfrm>
              <a:off x="917403" y="2041787"/>
              <a:ext cx="7317506" cy="91440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กล่องข้อความ 8">
              <a:extLst>
                <a:ext uri="{FF2B5EF4-FFF2-40B4-BE49-F238E27FC236}">
                  <a16:creationId xmlns:a16="http://schemas.microsoft.com/office/drawing/2014/main" id="{11B959AE-AD68-47DF-BA02-EFA08130C323}"/>
                </a:ext>
              </a:extLst>
            </p:cNvPr>
            <p:cNvSpPr txBox="1"/>
            <p:nvPr/>
          </p:nvSpPr>
          <p:spPr>
            <a:xfrm>
              <a:off x="946878" y="2111293"/>
              <a:ext cx="735830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</a:t>
              </a:r>
              <a:r>
                <a:rPr lang="th-TH" sz="2400" b="1" dirty="0">
                  <a:solidFill>
                    <a:srgbClr val="FF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2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การประกาศตัวแปรแบบอา</a:t>
              </a:r>
              <a:r>
                <a:rPr lang="th-TH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เรย์แ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ละการสร้างอาเรย์ สร้างอาเรย์สำหรับเก็บจำนวนเต็ม 5 ตัว โดยอ้างอิงผ่านตัวแปรแบบอาเรย์ชื่อ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scores</a:t>
              </a:r>
            </a:p>
          </p:txBody>
        </p:sp>
        <p:pic>
          <p:nvPicPr>
            <p:cNvPr id="10" name="รูปภาพ 9">
              <a:extLst>
                <a:ext uri="{FF2B5EF4-FFF2-40B4-BE49-F238E27FC236}">
                  <a16:creationId xmlns:a16="http://schemas.microsoft.com/office/drawing/2014/main" id="{9CE42E6D-9C60-40F8-916A-624F2E282E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2806"/>
            <a:stretch/>
          </p:blipFill>
          <p:spPr>
            <a:xfrm>
              <a:off x="1151734" y="3153269"/>
              <a:ext cx="6867001" cy="697946"/>
            </a:xfrm>
            <a:prstGeom prst="rect">
              <a:avLst/>
            </a:prstGeom>
          </p:spPr>
        </p:pic>
        <p:sp>
          <p:nvSpPr>
            <p:cNvPr id="15" name="สี่เหลี่ยมผืนผ้า: มุมมน 14">
              <a:extLst>
                <a:ext uri="{FF2B5EF4-FFF2-40B4-BE49-F238E27FC236}">
                  <a16:creationId xmlns:a16="http://schemas.microsoft.com/office/drawing/2014/main" id="{0139B254-E286-488E-80E6-FD1AB4C8C0B5}"/>
                </a:ext>
              </a:extLst>
            </p:cNvPr>
            <p:cNvSpPr/>
            <p:nvPr/>
          </p:nvSpPr>
          <p:spPr>
            <a:xfrm>
              <a:off x="921939" y="4064923"/>
              <a:ext cx="7317506" cy="91440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11">
              <a:extLst>
                <a:ext uri="{FF2B5EF4-FFF2-40B4-BE49-F238E27FC236}">
                  <a16:creationId xmlns:a16="http://schemas.microsoft.com/office/drawing/2014/main" id="{4A35A84B-9A04-4308-A2AF-39834DFCC585}"/>
                </a:ext>
              </a:extLst>
            </p:cNvPr>
            <p:cNvSpPr txBox="1"/>
            <p:nvPr/>
          </p:nvSpPr>
          <p:spPr>
            <a:xfrm>
              <a:off x="967276" y="4117172"/>
              <a:ext cx="7317507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 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ตามที่ได้กล่าวไว้แล้วข้างต้น เราสามารถรวมเอาการประกาศตัวแปรแบบอา</a:t>
              </a:r>
              <a:r>
                <a:rPr lang="th-TH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เรย์แ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ละการสร้างอาเรย์ไว้ในคำสั่งเดียวกันดังนี้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pic>
          <p:nvPicPr>
            <p:cNvPr id="13" name="รูปภาพ 12">
              <a:extLst>
                <a:ext uri="{FF2B5EF4-FFF2-40B4-BE49-F238E27FC236}">
                  <a16:creationId xmlns:a16="http://schemas.microsoft.com/office/drawing/2014/main" id="{8E5C475D-81D6-48E8-A235-B5D3676FCA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3794" b="80823"/>
            <a:stretch/>
          </p:blipFill>
          <p:spPr>
            <a:xfrm>
              <a:off x="1081354" y="5139363"/>
              <a:ext cx="7007763" cy="5360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738343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16" name="กลุ่ม 15">
            <a:extLst>
              <a:ext uri="{FF2B5EF4-FFF2-40B4-BE49-F238E27FC236}">
                <a16:creationId xmlns:a16="http://schemas.microsoft.com/office/drawing/2014/main" id="{40C35BE5-17D4-4C41-8B61-9DBB61B04605}"/>
              </a:ext>
            </a:extLst>
          </p:cNvPr>
          <p:cNvGrpSpPr/>
          <p:nvPr/>
        </p:nvGrpSpPr>
        <p:grpSpPr>
          <a:xfrm>
            <a:off x="906084" y="599657"/>
            <a:ext cx="7398336" cy="2454335"/>
            <a:chOff x="914397" y="408460"/>
            <a:chExt cx="7398336" cy="2454335"/>
          </a:xfrm>
        </p:grpSpPr>
        <p:grpSp>
          <p:nvGrpSpPr>
            <p:cNvPr id="15" name="กลุ่ม 14">
              <a:extLst>
                <a:ext uri="{FF2B5EF4-FFF2-40B4-BE49-F238E27FC236}">
                  <a16:creationId xmlns:a16="http://schemas.microsoft.com/office/drawing/2014/main" id="{8301B226-6A53-4238-8225-D6F4B64F0674}"/>
                </a:ext>
              </a:extLst>
            </p:cNvPr>
            <p:cNvGrpSpPr/>
            <p:nvPr/>
          </p:nvGrpSpPr>
          <p:grpSpPr>
            <a:xfrm>
              <a:off x="914397" y="408460"/>
              <a:ext cx="7398336" cy="2454335"/>
              <a:chOff x="872832" y="408460"/>
              <a:chExt cx="7398336" cy="2454335"/>
            </a:xfrm>
          </p:grpSpPr>
          <p:sp>
            <p:nvSpPr>
              <p:cNvPr id="13" name="สี่เหลี่ยมผืนผ้า: มุมมน 12">
                <a:extLst>
                  <a:ext uri="{FF2B5EF4-FFF2-40B4-BE49-F238E27FC236}">
                    <a16:creationId xmlns:a16="http://schemas.microsoft.com/office/drawing/2014/main" id="{7D447123-C317-4BB5-9069-E71A0115341A}"/>
                  </a:ext>
                </a:extLst>
              </p:cNvPr>
              <p:cNvSpPr/>
              <p:nvPr/>
            </p:nvSpPr>
            <p:spPr>
              <a:xfrm>
                <a:off x="872832" y="408460"/>
                <a:ext cx="7341676" cy="245433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สี่เหลี่ยมผืนผ้า: มุมมน 13">
                <a:extLst>
                  <a:ext uri="{FF2B5EF4-FFF2-40B4-BE49-F238E27FC236}">
                    <a16:creationId xmlns:a16="http://schemas.microsoft.com/office/drawing/2014/main" id="{B935FE2D-9193-4E32-8B5A-14849F03D701}"/>
                  </a:ext>
                </a:extLst>
              </p:cNvPr>
              <p:cNvSpPr/>
              <p:nvPr/>
            </p:nvSpPr>
            <p:spPr>
              <a:xfrm>
                <a:off x="1039097" y="548057"/>
                <a:ext cx="7015932" cy="530413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กล่องข้อความ 4">
                <a:extLst>
                  <a:ext uri="{FF2B5EF4-FFF2-40B4-BE49-F238E27FC236}">
                    <a16:creationId xmlns:a16="http://schemas.microsoft.com/office/drawing/2014/main" id="{A41C22FC-5E16-4059-B0A0-081880B94657}"/>
                  </a:ext>
                </a:extLst>
              </p:cNvPr>
              <p:cNvSpPr txBox="1"/>
              <p:nvPr/>
            </p:nvSpPr>
            <p:spPr>
              <a:xfrm>
                <a:off x="1122223" y="600179"/>
                <a:ext cx="7148945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สร้างอาเรย์สำหรับเก็บชื่อนักเรียน 10 คน อ้างอิงผ่านตัวแปรแบบอาเรย์ชื่อ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names</a:t>
                </a:r>
              </a:p>
            </p:txBody>
          </p:sp>
        </p:grpSp>
        <p:pic>
          <p:nvPicPr>
            <p:cNvPr id="3" name="รูปภาพ 2">
              <a:extLst>
                <a:ext uri="{FF2B5EF4-FFF2-40B4-BE49-F238E27FC236}">
                  <a16:creationId xmlns:a16="http://schemas.microsoft.com/office/drawing/2014/main" id="{FA9BCB5B-B6FE-45AB-95E4-AA089393CF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3786" b="61709"/>
            <a:stretch/>
          </p:blipFill>
          <p:spPr>
            <a:xfrm>
              <a:off x="1284583" y="1333254"/>
              <a:ext cx="6491710" cy="1338350"/>
            </a:xfrm>
            <a:prstGeom prst="rect">
              <a:avLst/>
            </a:prstGeom>
          </p:spPr>
        </p:pic>
      </p:grpSp>
      <p:grpSp>
        <p:nvGrpSpPr>
          <p:cNvPr id="12" name="กลุ่ม 11">
            <a:extLst>
              <a:ext uri="{FF2B5EF4-FFF2-40B4-BE49-F238E27FC236}">
                <a16:creationId xmlns:a16="http://schemas.microsoft.com/office/drawing/2014/main" id="{053D3B1A-1A2D-45A7-925D-6D7C9AD9DEE0}"/>
              </a:ext>
            </a:extLst>
          </p:cNvPr>
          <p:cNvGrpSpPr/>
          <p:nvPr/>
        </p:nvGrpSpPr>
        <p:grpSpPr>
          <a:xfrm>
            <a:off x="897773" y="3223675"/>
            <a:ext cx="7406647" cy="3034146"/>
            <a:chOff x="931025" y="2951018"/>
            <a:chExt cx="7406647" cy="3034146"/>
          </a:xfrm>
        </p:grpSpPr>
        <p:sp>
          <p:nvSpPr>
            <p:cNvPr id="10" name="สี่เหลี่ยมผืนผ้า: มุมมน 9">
              <a:extLst>
                <a:ext uri="{FF2B5EF4-FFF2-40B4-BE49-F238E27FC236}">
                  <a16:creationId xmlns:a16="http://schemas.microsoft.com/office/drawing/2014/main" id="{06895FDA-D171-40FF-9379-7912498F1D94}"/>
                </a:ext>
              </a:extLst>
            </p:cNvPr>
            <p:cNvSpPr/>
            <p:nvPr/>
          </p:nvSpPr>
          <p:spPr>
            <a:xfrm>
              <a:off x="931025" y="2951018"/>
              <a:ext cx="7358301" cy="303414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สี่เหลี่ยมผืนผ้า: มุมมน 10">
              <a:extLst>
                <a:ext uri="{FF2B5EF4-FFF2-40B4-BE49-F238E27FC236}">
                  <a16:creationId xmlns:a16="http://schemas.microsoft.com/office/drawing/2014/main" id="{38AFF6EF-0FC3-4635-9C56-4E51D07ABA87}"/>
                </a:ext>
              </a:extLst>
            </p:cNvPr>
            <p:cNvSpPr/>
            <p:nvPr/>
          </p:nvSpPr>
          <p:spPr>
            <a:xfrm>
              <a:off x="1055724" y="3167150"/>
              <a:ext cx="7049187" cy="89719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กล่องข้อความ 6">
              <a:extLst>
                <a:ext uri="{FF2B5EF4-FFF2-40B4-BE49-F238E27FC236}">
                  <a16:creationId xmlns:a16="http://schemas.microsoft.com/office/drawing/2014/main" id="{2EC91840-C753-426D-AE11-1C871A17768E}"/>
                </a:ext>
              </a:extLst>
            </p:cNvPr>
            <p:cNvSpPr txBox="1"/>
            <p:nvPr/>
          </p:nvSpPr>
          <p:spPr>
            <a:xfrm>
              <a:off x="1030785" y="3225031"/>
              <a:ext cx="7306887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</a:t>
              </a:r>
              <a:r>
                <a:rPr lang="th-TH" sz="2400" b="1" dirty="0">
                  <a:solidFill>
                    <a:srgbClr val="00B05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ตัวอย่างที่ 3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สร้างอาเรย์ชื่อ 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scores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เพื่อเก็บจำนวนเต็ม 5 จำนวนโดยมีค่าเริ่มต้นเท่ากับ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10, 50, 10, 55 และ 60 ตามลำดับ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pic>
          <p:nvPicPr>
            <p:cNvPr id="9" name="รูปภาพ 8">
              <a:extLst>
                <a:ext uri="{FF2B5EF4-FFF2-40B4-BE49-F238E27FC236}">
                  <a16:creationId xmlns:a16="http://schemas.microsoft.com/office/drawing/2014/main" id="{770AE51B-DD4F-4509-ABEF-B1A7B37CDF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4621" b="66080"/>
            <a:stretch/>
          </p:blipFill>
          <p:spPr>
            <a:xfrm>
              <a:off x="1623054" y="4218134"/>
              <a:ext cx="5897892" cy="15176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450460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2D32845C-A4B6-4AE3-B256-93737B3BF6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34160" b="58513"/>
          <a:stretch/>
        </p:blipFill>
        <p:spPr>
          <a:xfrm>
            <a:off x="846279" y="378226"/>
            <a:ext cx="7444379" cy="727365"/>
          </a:xfrm>
          <a:prstGeom prst="rect">
            <a:avLst/>
          </a:prstGeom>
        </p:spPr>
      </p:pic>
      <p:grpSp>
        <p:nvGrpSpPr>
          <p:cNvPr id="15" name="กลุ่ม 14">
            <a:extLst>
              <a:ext uri="{FF2B5EF4-FFF2-40B4-BE49-F238E27FC236}">
                <a16:creationId xmlns:a16="http://schemas.microsoft.com/office/drawing/2014/main" id="{90B56976-3B7F-4C91-8ED0-D20E050497B5}"/>
              </a:ext>
            </a:extLst>
          </p:cNvPr>
          <p:cNvGrpSpPr/>
          <p:nvPr/>
        </p:nvGrpSpPr>
        <p:grpSpPr>
          <a:xfrm>
            <a:off x="756458" y="1121976"/>
            <a:ext cx="7647665" cy="2490867"/>
            <a:chOff x="756458" y="1180164"/>
            <a:chExt cx="7647665" cy="2490867"/>
          </a:xfrm>
        </p:grpSpPr>
        <p:sp>
          <p:nvSpPr>
            <p:cNvPr id="13" name="สี่เหลี่ยมผืนผ้า: มุมมน 12">
              <a:extLst>
                <a:ext uri="{FF2B5EF4-FFF2-40B4-BE49-F238E27FC236}">
                  <a16:creationId xmlns:a16="http://schemas.microsoft.com/office/drawing/2014/main" id="{878830C6-B5A0-45FA-A004-7C895EA2A28B}"/>
                </a:ext>
              </a:extLst>
            </p:cNvPr>
            <p:cNvSpPr/>
            <p:nvPr/>
          </p:nvSpPr>
          <p:spPr>
            <a:xfrm>
              <a:off x="756458" y="1180164"/>
              <a:ext cx="7647665" cy="2490867"/>
            </a:xfrm>
            <a:prstGeom prst="roundRect">
              <a:avLst>
                <a:gd name="adj" fmla="val 15159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สี่เหลี่ยมผืนผ้า: มุมมน 13">
              <a:extLst>
                <a:ext uri="{FF2B5EF4-FFF2-40B4-BE49-F238E27FC236}">
                  <a16:creationId xmlns:a16="http://schemas.microsoft.com/office/drawing/2014/main" id="{E3156C33-6484-44F3-A2B5-183B58753D34}"/>
                </a:ext>
              </a:extLst>
            </p:cNvPr>
            <p:cNvSpPr/>
            <p:nvPr/>
          </p:nvSpPr>
          <p:spPr>
            <a:xfrm>
              <a:off x="954430" y="1305098"/>
              <a:ext cx="7241591" cy="146266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กล่องข้อความ 4">
              <a:extLst>
                <a:ext uri="{FF2B5EF4-FFF2-40B4-BE49-F238E27FC236}">
                  <a16:creationId xmlns:a16="http://schemas.microsoft.com/office/drawing/2014/main" id="{E336A13B-DF3D-4573-8ABE-10BFB11416F2}"/>
                </a:ext>
              </a:extLst>
            </p:cNvPr>
            <p:cNvSpPr txBox="1"/>
            <p:nvPr/>
          </p:nvSpPr>
          <p:spPr>
            <a:xfrm>
              <a:off x="1022711" y="1296785"/>
              <a:ext cx="7274928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   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เราสามารถเข้าถึงข้อมูลแต่ละจำนวนภายในอาเรย์ผ่านทางดัชนี (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index)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ที่สอดคล้องกับตำแหน่งของข้อมูลนั้น ๆ โดยค่าดัชนีสำหรับข้อมูลตัวแรกสุดในอาเรย์ถูกกำหนดให้เป็นดัชนีหมายเลข 0 ถัดมาเป็นหมายเลข1 เรื่อยไป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ในภาษา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C#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ข้อมูล ณ ตำแหน่ง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idx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ภายในอาเรย์ชื่อ </a:t>
              </a:r>
              <a:r>
                <a:rPr lang="en-US" sz="2400" dirty="0" err="1">
                  <a:latin typeface="Cordia New" panose="020B0304020202020204" pitchFamily="34" charset="-34"/>
                  <a:cs typeface="Cordia New" panose="020B0304020202020204" pitchFamily="34" charset="-34"/>
                </a:rPr>
                <a:t>ArrayName</a:t>
              </a:r>
              <a:r>
                <a:rPr lang="en-US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จะถูกอ้างถึงในรูปแบบ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DFE53529-B883-423B-A9CD-9AB3CFE60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50" t="57174" r="634" b="37738"/>
            <a:stretch/>
          </p:blipFill>
          <p:spPr>
            <a:xfrm>
              <a:off x="989459" y="2999448"/>
              <a:ext cx="7131745" cy="490034"/>
            </a:xfrm>
            <a:prstGeom prst="rect">
              <a:avLst/>
            </a:prstGeom>
          </p:spPr>
        </p:pic>
      </p:grpSp>
      <p:grpSp>
        <p:nvGrpSpPr>
          <p:cNvPr id="18" name="กลุ่ม 17">
            <a:extLst>
              <a:ext uri="{FF2B5EF4-FFF2-40B4-BE49-F238E27FC236}">
                <a16:creationId xmlns:a16="http://schemas.microsoft.com/office/drawing/2014/main" id="{7AB0A601-8202-444A-8FD0-0504511B9E33}"/>
              </a:ext>
            </a:extLst>
          </p:cNvPr>
          <p:cNvGrpSpPr/>
          <p:nvPr/>
        </p:nvGrpSpPr>
        <p:grpSpPr>
          <a:xfrm>
            <a:off x="764771" y="3746091"/>
            <a:ext cx="7664291" cy="2721212"/>
            <a:chOff x="764771" y="3795969"/>
            <a:chExt cx="7664291" cy="2721212"/>
          </a:xfrm>
        </p:grpSpPr>
        <p:grpSp>
          <p:nvGrpSpPr>
            <p:cNvPr id="17" name="กลุ่ม 16">
              <a:extLst>
                <a:ext uri="{FF2B5EF4-FFF2-40B4-BE49-F238E27FC236}">
                  <a16:creationId xmlns:a16="http://schemas.microsoft.com/office/drawing/2014/main" id="{5769A628-2C65-4639-A979-0D5CB3449BCE}"/>
                </a:ext>
              </a:extLst>
            </p:cNvPr>
            <p:cNvGrpSpPr/>
            <p:nvPr/>
          </p:nvGrpSpPr>
          <p:grpSpPr>
            <a:xfrm>
              <a:off x="764771" y="3795969"/>
              <a:ext cx="7664291" cy="2721212"/>
              <a:chOff x="764771" y="3837530"/>
              <a:chExt cx="7664291" cy="2771088"/>
            </a:xfrm>
          </p:grpSpPr>
          <p:sp>
            <p:nvSpPr>
              <p:cNvPr id="16" name="สี่เหลี่ยมผืนผ้า: มุมมน 15">
                <a:extLst>
                  <a:ext uri="{FF2B5EF4-FFF2-40B4-BE49-F238E27FC236}">
                    <a16:creationId xmlns:a16="http://schemas.microsoft.com/office/drawing/2014/main" id="{AA216004-F76F-4616-B485-C1CFB66A8DEA}"/>
                  </a:ext>
                </a:extLst>
              </p:cNvPr>
              <p:cNvSpPr/>
              <p:nvPr/>
            </p:nvSpPr>
            <p:spPr>
              <a:xfrm>
                <a:off x="764771" y="3837530"/>
                <a:ext cx="7664291" cy="2771088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กล่องข้อความ 7">
                <a:extLst>
                  <a:ext uri="{FF2B5EF4-FFF2-40B4-BE49-F238E27FC236}">
                    <a16:creationId xmlns:a16="http://schemas.microsoft.com/office/drawing/2014/main" id="{694BCF28-064E-46D0-A983-8E173E36B4CF}"/>
                  </a:ext>
                </a:extLst>
              </p:cNvPr>
              <p:cNvSpPr txBox="1"/>
              <p:nvPr/>
            </p:nvSpPr>
            <p:spPr>
              <a:xfrm>
                <a:off x="989459" y="3925469"/>
                <a:ext cx="7308180" cy="8462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     </a:t>
                </a:r>
                <a:r>
                  <a:rPr lang="th-TH" sz="2400" b="1" dirty="0">
                    <a:solidFill>
                      <a:srgbClr val="C00000"/>
                    </a:solidFill>
                    <a:latin typeface="Cordia New" panose="020B0304020202020204" pitchFamily="34" charset="-34"/>
                    <a:cs typeface="Cordia New" panose="020B0304020202020204" pitchFamily="34" charset="-34"/>
                  </a:rPr>
                  <a:t>ตัวอย่างที่ 4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พิจารณาอาเรย์ </a:t>
                </a:r>
                <a:r>
                  <a:rPr lang="en-US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scores </a:t>
                </a:r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ซึ่งประกอบด้วยจำนวนเต็ม 5 จำนวน กำหนดค่า 52 ให้กับข้อมูลตัวแรกของอาเรย์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  <p:pic>
            <p:nvPicPr>
              <p:cNvPr id="9" name="รูปภาพ 8">
                <a:extLst>
                  <a:ext uri="{FF2B5EF4-FFF2-40B4-BE49-F238E27FC236}">
                    <a16:creationId xmlns:a16="http://schemas.microsoft.com/office/drawing/2014/main" id="{B817F9E4-F47E-49B5-963C-F4E8D5EFB7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48" t="84601" r="152" b="9989"/>
              <a:stretch/>
            </p:blipFill>
            <p:spPr>
              <a:xfrm>
                <a:off x="1059373" y="4764386"/>
                <a:ext cx="7025251" cy="510858"/>
              </a:xfrm>
              <a:prstGeom prst="rect">
                <a:avLst/>
              </a:prstGeom>
            </p:spPr>
          </p:pic>
          <p:pic>
            <p:nvPicPr>
              <p:cNvPr id="10" name="รูปภาพ 9">
                <a:extLst>
                  <a:ext uri="{FF2B5EF4-FFF2-40B4-BE49-F238E27FC236}">
                    <a16:creationId xmlns:a16="http://schemas.microsoft.com/office/drawing/2014/main" id="{78B5F12D-AE1C-44DE-9260-4091CD1F2E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99" t="94889" r="346"/>
              <a:stretch/>
            </p:blipFill>
            <p:spPr>
              <a:xfrm>
                <a:off x="1059375" y="5886892"/>
                <a:ext cx="7025250" cy="484278"/>
              </a:xfrm>
              <a:prstGeom prst="rect">
                <a:avLst/>
              </a:prstGeom>
            </p:spPr>
          </p:pic>
        </p:grpSp>
        <p:sp>
          <p:nvSpPr>
            <p:cNvPr id="12" name="กล่องข้อความ 11">
              <a:extLst>
                <a:ext uri="{FF2B5EF4-FFF2-40B4-BE49-F238E27FC236}">
                  <a16:creationId xmlns:a16="http://schemas.microsoft.com/office/drawing/2014/main" id="{E1FC8415-843B-4AAA-8F5E-86DB3B0865E2}"/>
                </a:ext>
              </a:extLst>
            </p:cNvPr>
            <p:cNvSpPr txBox="1"/>
            <p:nvPr/>
          </p:nvSpPr>
          <p:spPr>
            <a:xfrm>
              <a:off x="1330036" y="5276670"/>
              <a:ext cx="535339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24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นำข้อมูลในตำแหน่งท้ายสุดของอาเรย์มาแสดงผลบนหน้าจอ</a:t>
              </a:r>
              <a:endParaRPr lang="en-US" sz="2400" dirty="0"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194910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0B6A05D-E0AF-426B-A73D-F13EC4760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388" y="25196"/>
            <a:ext cx="831370" cy="805816"/>
          </a:xfrm>
          <a:prstGeom prst="rect">
            <a:avLst/>
          </a:prstGeom>
        </p:spPr>
      </p:pic>
      <p:grpSp>
        <p:nvGrpSpPr>
          <p:cNvPr id="17" name="กลุ่ม 16">
            <a:extLst>
              <a:ext uri="{FF2B5EF4-FFF2-40B4-BE49-F238E27FC236}">
                <a16:creationId xmlns:a16="http://schemas.microsoft.com/office/drawing/2014/main" id="{EF64A3F2-F312-47A5-B990-60CE3CFF3FBC}"/>
              </a:ext>
            </a:extLst>
          </p:cNvPr>
          <p:cNvGrpSpPr/>
          <p:nvPr/>
        </p:nvGrpSpPr>
        <p:grpSpPr>
          <a:xfrm>
            <a:off x="922711" y="831277"/>
            <a:ext cx="7316737" cy="5228703"/>
            <a:chOff x="947650" y="831277"/>
            <a:chExt cx="7316737" cy="5228703"/>
          </a:xfrm>
        </p:grpSpPr>
        <p:sp>
          <p:nvSpPr>
            <p:cNvPr id="16" name="สี่เหลี่ยมผืนผ้า: มุมมน 15">
              <a:extLst>
                <a:ext uri="{FF2B5EF4-FFF2-40B4-BE49-F238E27FC236}">
                  <a16:creationId xmlns:a16="http://schemas.microsoft.com/office/drawing/2014/main" id="{91EB2198-7845-4967-964E-307DF1C7BCDC}"/>
                </a:ext>
              </a:extLst>
            </p:cNvPr>
            <p:cNvSpPr/>
            <p:nvPr/>
          </p:nvSpPr>
          <p:spPr>
            <a:xfrm>
              <a:off x="947650" y="831277"/>
              <a:ext cx="7316737" cy="5228703"/>
            </a:xfrm>
            <a:prstGeom prst="roundRect">
              <a:avLst>
                <a:gd name="adj" fmla="val 1000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กลุ่ม 12">
              <a:extLst>
                <a:ext uri="{FF2B5EF4-FFF2-40B4-BE49-F238E27FC236}">
                  <a16:creationId xmlns:a16="http://schemas.microsoft.com/office/drawing/2014/main" id="{707C9325-2B4A-468C-8377-433183A5B915}"/>
                </a:ext>
              </a:extLst>
            </p:cNvPr>
            <p:cNvGrpSpPr/>
            <p:nvPr/>
          </p:nvGrpSpPr>
          <p:grpSpPr>
            <a:xfrm>
              <a:off x="1200980" y="1031793"/>
              <a:ext cx="6760766" cy="1189102"/>
              <a:chOff x="1200980" y="898788"/>
              <a:chExt cx="6760766" cy="1189102"/>
            </a:xfrm>
          </p:grpSpPr>
          <p:sp>
            <p:nvSpPr>
              <p:cNvPr id="5" name="กล่องข้อความ 4">
                <a:extLst>
                  <a:ext uri="{FF2B5EF4-FFF2-40B4-BE49-F238E27FC236}">
                    <a16:creationId xmlns:a16="http://schemas.microsoft.com/office/drawing/2014/main" id="{F30FFF9F-7F5F-40DC-97BC-AD9BEF35530E}"/>
                  </a:ext>
                </a:extLst>
              </p:cNvPr>
              <p:cNvSpPr txBox="1"/>
              <p:nvPr/>
            </p:nvSpPr>
            <p:spPr>
              <a:xfrm>
                <a:off x="1712422" y="898788"/>
                <a:ext cx="4572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0" i="0" u="none" strike="noStrike" baseline="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กำหนดให้ค่าทุกค่าในอาเรย์มีค่าเท่ากับ 3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  <p:pic>
            <p:nvPicPr>
              <p:cNvPr id="10" name="รูปภาพ 9">
                <a:extLst>
                  <a:ext uri="{FF2B5EF4-FFF2-40B4-BE49-F238E27FC236}">
                    <a16:creationId xmlns:a16="http://schemas.microsoft.com/office/drawing/2014/main" id="{961C7C3E-F571-4D2B-90F7-CB9C9249C4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9458" b="83185"/>
              <a:stretch/>
            </p:blipFill>
            <p:spPr>
              <a:xfrm>
                <a:off x="1200980" y="1367035"/>
                <a:ext cx="6760766" cy="720855"/>
              </a:xfrm>
              <a:prstGeom prst="rect">
                <a:avLst/>
              </a:prstGeom>
            </p:spPr>
          </p:pic>
        </p:grpSp>
        <p:grpSp>
          <p:nvGrpSpPr>
            <p:cNvPr id="14" name="กลุ่ม 13">
              <a:extLst>
                <a:ext uri="{FF2B5EF4-FFF2-40B4-BE49-F238E27FC236}">
                  <a16:creationId xmlns:a16="http://schemas.microsoft.com/office/drawing/2014/main" id="{B30610D7-13A2-4331-BD81-01B11D75951A}"/>
                </a:ext>
              </a:extLst>
            </p:cNvPr>
            <p:cNvGrpSpPr/>
            <p:nvPr/>
          </p:nvGrpSpPr>
          <p:grpSpPr>
            <a:xfrm>
              <a:off x="1200980" y="2509654"/>
              <a:ext cx="6760766" cy="1575140"/>
              <a:chOff x="1200980" y="2576156"/>
              <a:chExt cx="6760766" cy="1575140"/>
            </a:xfrm>
          </p:grpSpPr>
          <p:sp>
            <p:nvSpPr>
              <p:cNvPr id="7" name="กล่องข้อความ 6">
                <a:extLst>
                  <a:ext uri="{FF2B5EF4-FFF2-40B4-BE49-F238E27FC236}">
                    <a16:creationId xmlns:a16="http://schemas.microsoft.com/office/drawing/2014/main" id="{470B351B-6882-402E-AC0B-C5ED06233CFF}"/>
                  </a:ext>
                </a:extLst>
              </p:cNvPr>
              <p:cNvSpPr txBox="1"/>
              <p:nvPr/>
            </p:nvSpPr>
            <p:spPr>
              <a:xfrm>
                <a:off x="1729048" y="2576156"/>
                <a:ext cx="4572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คำนวณผลรวมของค่าทั้งหมดภายในอาเรย์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  <p:pic>
            <p:nvPicPr>
              <p:cNvPr id="11" name="รูปภาพ 10">
                <a:extLst>
                  <a:ext uri="{FF2B5EF4-FFF2-40B4-BE49-F238E27FC236}">
                    <a16:creationId xmlns:a16="http://schemas.microsoft.com/office/drawing/2014/main" id="{1527A6BE-E87A-4907-9371-D6D369206DA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0831" b="67767"/>
              <a:stretch/>
            </p:blipFill>
            <p:spPr>
              <a:xfrm>
                <a:off x="1200980" y="3034155"/>
                <a:ext cx="6760766" cy="1117141"/>
              </a:xfrm>
              <a:prstGeom prst="rect">
                <a:avLst/>
              </a:prstGeom>
            </p:spPr>
          </p:pic>
        </p:grpSp>
        <p:grpSp>
          <p:nvGrpSpPr>
            <p:cNvPr id="15" name="กลุ่ม 14">
              <a:extLst>
                <a:ext uri="{FF2B5EF4-FFF2-40B4-BE49-F238E27FC236}">
                  <a16:creationId xmlns:a16="http://schemas.microsoft.com/office/drawing/2014/main" id="{BDBE8526-BA6A-4F42-ADAA-738DD5F6221B}"/>
                </a:ext>
              </a:extLst>
            </p:cNvPr>
            <p:cNvGrpSpPr/>
            <p:nvPr/>
          </p:nvGrpSpPr>
          <p:grpSpPr>
            <a:xfrm>
              <a:off x="1192668" y="4396000"/>
              <a:ext cx="6760765" cy="1186198"/>
              <a:chOff x="1159416" y="4753447"/>
              <a:chExt cx="6760765" cy="1186198"/>
            </a:xfrm>
          </p:grpSpPr>
          <p:sp>
            <p:nvSpPr>
              <p:cNvPr id="9" name="กล่องข้อความ 8">
                <a:extLst>
                  <a:ext uri="{FF2B5EF4-FFF2-40B4-BE49-F238E27FC236}">
                    <a16:creationId xmlns:a16="http://schemas.microsoft.com/office/drawing/2014/main" id="{3AEECE55-D437-4874-9350-89852727F66D}"/>
                  </a:ext>
                </a:extLst>
              </p:cNvPr>
              <p:cNvSpPr txBox="1"/>
              <p:nvPr/>
            </p:nvSpPr>
            <p:spPr>
              <a:xfrm>
                <a:off x="1753987" y="4753447"/>
                <a:ext cx="45720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th-TH" sz="2400" b="0" i="0" u="none" strike="noStrike" baseline="0" dirty="0">
                    <a:latin typeface="Cordia New" panose="020B0304020202020204" pitchFamily="34" charset="-34"/>
                    <a:cs typeface="Cordia New" panose="020B0304020202020204" pitchFamily="34" charset="-34"/>
                  </a:rPr>
                  <a:t>นำค่าทั้งหมดในอาเรย์มาแสดงผลบนหน้าจอ</a:t>
                </a:r>
                <a:endParaRPr lang="en-US" sz="2400" dirty="0">
                  <a:latin typeface="Cordia New" panose="020B0304020202020204" pitchFamily="34" charset="-34"/>
                  <a:cs typeface="Cordia New" panose="020B0304020202020204" pitchFamily="34" charset="-34"/>
                </a:endParaRPr>
              </a:p>
            </p:txBody>
          </p:sp>
          <p:pic>
            <p:nvPicPr>
              <p:cNvPr id="12" name="รูปภาพ 11">
                <a:extLst>
                  <a:ext uri="{FF2B5EF4-FFF2-40B4-BE49-F238E27FC236}">
                    <a16:creationId xmlns:a16="http://schemas.microsoft.com/office/drawing/2014/main" id="{9AA73946-89AA-487B-BE83-39E702F6C1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7282" b="55323"/>
              <a:stretch/>
            </p:blipFill>
            <p:spPr>
              <a:xfrm>
                <a:off x="1159416" y="5215112"/>
                <a:ext cx="6760765" cy="72453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2847133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ธีม7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ธีม7" id="{B37DBACE-3C59-4997-8BE6-7C223365BD2B}" vid="{5BD68955-E5AA-46BC-97A0-0A50B314A1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ธีม7</Template>
  <TotalTime>163</TotalTime>
  <Words>678</Words>
  <Application>Microsoft Office PowerPoint</Application>
  <PresentationFormat>On-screen Show (4:3)</PresentationFormat>
  <Paragraphs>48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Cordia New</vt:lpstr>
      <vt:lpstr>ธีม7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Song _Fullmoon</dc:creator>
  <cp:lastModifiedBy>Thianchai dejdee</cp:lastModifiedBy>
  <cp:revision>4</cp:revision>
  <dcterms:created xsi:type="dcterms:W3CDTF">2022-01-21T09:27:01Z</dcterms:created>
  <dcterms:modified xsi:type="dcterms:W3CDTF">2025-07-29T03:24:24Z</dcterms:modified>
</cp:coreProperties>
</file>

<file path=docProps/thumbnail.jpeg>
</file>